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2"/>
  </p:notesMasterIdLst>
  <p:handoutMasterIdLst>
    <p:handoutMasterId r:id="rId43"/>
  </p:handoutMasterIdLst>
  <p:sldIdLst>
    <p:sldId id="2448" r:id="rId5"/>
    <p:sldId id="2462" r:id="rId6"/>
    <p:sldId id="259" r:id="rId7"/>
    <p:sldId id="2506" r:id="rId8"/>
    <p:sldId id="2483" r:id="rId9"/>
    <p:sldId id="2514" r:id="rId10"/>
    <p:sldId id="2468" r:id="rId11"/>
    <p:sldId id="2451" r:id="rId12"/>
    <p:sldId id="2484" r:id="rId13"/>
    <p:sldId id="2485" r:id="rId14"/>
    <p:sldId id="2486" r:id="rId15"/>
    <p:sldId id="2509" r:id="rId16"/>
    <p:sldId id="2487" r:id="rId17"/>
    <p:sldId id="2488" r:id="rId18"/>
    <p:sldId id="2510" r:id="rId19"/>
    <p:sldId id="2511" r:id="rId20"/>
    <p:sldId id="2512" r:id="rId21"/>
    <p:sldId id="2513" r:id="rId22"/>
    <p:sldId id="2489" r:id="rId23"/>
    <p:sldId id="2490" r:id="rId24"/>
    <p:sldId id="2505" r:id="rId25"/>
    <p:sldId id="2507" r:id="rId26"/>
    <p:sldId id="2508" r:id="rId27"/>
    <p:sldId id="2516" r:id="rId28"/>
    <p:sldId id="2517" r:id="rId29"/>
    <p:sldId id="2518" r:id="rId30"/>
    <p:sldId id="2491" r:id="rId31"/>
    <p:sldId id="2492" r:id="rId32"/>
    <p:sldId id="2493" r:id="rId33"/>
    <p:sldId id="2494" r:id="rId34"/>
    <p:sldId id="2515" r:id="rId35"/>
    <p:sldId id="2496" r:id="rId36"/>
    <p:sldId id="2497" r:id="rId37"/>
    <p:sldId id="2498" r:id="rId38"/>
    <p:sldId id="2499" r:id="rId39"/>
    <p:sldId id="2500" r:id="rId40"/>
    <p:sldId id="2501"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A53F52"/>
    <a:srgbClr val="01023B"/>
    <a:srgbClr val="898989"/>
    <a:srgbClr val="2F3342"/>
    <a:srgbClr val="2C2153"/>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55" autoAdjust="0"/>
    <p:restoredTop sz="95033" autoAdjust="0"/>
  </p:normalViewPr>
  <p:slideViewPr>
    <p:cSldViewPr snapToGrid="0">
      <p:cViewPr varScale="1">
        <p:scale>
          <a:sx n="91" d="100"/>
          <a:sy n="91" d="100"/>
        </p:scale>
        <p:origin x="250" y="77"/>
      </p:cViewPr>
      <p:guideLst>
        <p:guide orient="horz" pos="1992"/>
        <p:guide pos="384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A2921A-422B-4FF9-B773-9529B460E01D}" type="doc">
      <dgm:prSet loTypeId="urn:microsoft.com/office/officeart/2005/8/layout/radial3" loCatId="cycle" qsTypeId="urn:microsoft.com/office/officeart/2005/8/quickstyle/simple1" qsCatId="simple" csTypeId="urn:microsoft.com/office/officeart/2005/8/colors/accent1_2" csCatId="accent1" phldr="1"/>
      <dgm:spPr/>
      <dgm:t>
        <a:bodyPr/>
        <a:lstStyle/>
        <a:p>
          <a:endParaRPr lang="en-IN"/>
        </a:p>
      </dgm:t>
    </dgm:pt>
    <dgm:pt modelId="{B60426E5-6171-4134-8CD5-C98530FDB24B}">
      <dgm:prSet phldrT="[Text]"/>
      <dgm:spPr>
        <a:solidFill>
          <a:srgbClr val="FFFF00">
            <a:alpha val="50000"/>
          </a:srgbClr>
        </a:solidFill>
        <a:ln>
          <a:solidFill>
            <a:srgbClr val="01023B"/>
          </a:solidFill>
        </a:ln>
      </dgm:spPr>
      <dgm:t>
        <a:bodyPr/>
        <a:lstStyle/>
        <a:p>
          <a:r>
            <a:rPr lang="en-IN" dirty="0"/>
            <a:t>Computer Vision</a:t>
          </a:r>
        </a:p>
      </dgm:t>
    </dgm:pt>
    <dgm:pt modelId="{EC920206-0F7F-49A1-A78C-60B43D39B55A}" type="parTrans" cxnId="{86A770A7-7AF9-4F5C-A18F-9D15B4050D10}">
      <dgm:prSet/>
      <dgm:spPr/>
      <dgm:t>
        <a:bodyPr/>
        <a:lstStyle/>
        <a:p>
          <a:endParaRPr lang="en-IN"/>
        </a:p>
      </dgm:t>
    </dgm:pt>
    <dgm:pt modelId="{FA97CEB4-0CD4-4EE9-A280-85A072930774}" type="sibTrans" cxnId="{86A770A7-7AF9-4F5C-A18F-9D15B4050D10}">
      <dgm:prSet/>
      <dgm:spPr/>
      <dgm:t>
        <a:bodyPr/>
        <a:lstStyle/>
        <a:p>
          <a:endParaRPr lang="en-IN"/>
        </a:p>
      </dgm:t>
    </dgm:pt>
    <dgm:pt modelId="{8912B391-69C6-46F7-8B84-45FFC765933C}">
      <dgm:prSet phldrT="[Text]"/>
      <dgm:spPr>
        <a:solidFill>
          <a:srgbClr val="FF0000">
            <a:alpha val="50000"/>
          </a:srgbClr>
        </a:solidFill>
      </dgm:spPr>
      <dgm:t>
        <a:bodyPr/>
        <a:lstStyle/>
        <a:p>
          <a:r>
            <a:rPr lang="en-IN" dirty="0"/>
            <a:t>Image Classification</a:t>
          </a:r>
        </a:p>
      </dgm:t>
    </dgm:pt>
    <dgm:pt modelId="{DBF5AF4B-5770-435F-AED5-DFA7C0CDEEF9}" type="parTrans" cxnId="{E3A4C09B-FFFB-4AC2-B438-18174678DAAC}">
      <dgm:prSet/>
      <dgm:spPr/>
      <dgm:t>
        <a:bodyPr/>
        <a:lstStyle/>
        <a:p>
          <a:endParaRPr lang="en-IN"/>
        </a:p>
      </dgm:t>
    </dgm:pt>
    <dgm:pt modelId="{034E8F41-0488-434F-9630-BD0D7064C00F}" type="sibTrans" cxnId="{E3A4C09B-FFFB-4AC2-B438-18174678DAAC}">
      <dgm:prSet/>
      <dgm:spPr/>
      <dgm:t>
        <a:bodyPr/>
        <a:lstStyle/>
        <a:p>
          <a:endParaRPr lang="en-IN"/>
        </a:p>
      </dgm:t>
    </dgm:pt>
    <dgm:pt modelId="{9E04D545-D616-41D1-A3C1-433EABF58E40}">
      <dgm:prSet phldrT="[Text]"/>
      <dgm:spPr>
        <a:solidFill>
          <a:schemeClr val="accent5">
            <a:lumMod val="50000"/>
            <a:lumOff val="50000"/>
            <a:alpha val="50000"/>
          </a:schemeClr>
        </a:solidFill>
      </dgm:spPr>
      <dgm:t>
        <a:bodyPr/>
        <a:lstStyle/>
        <a:p>
          <a:r>
            <a:rPr lang="en-IN" dirty="0"/>
            <a:t>Object localization </a:t>
          </a:r>
        </a:p>
      </dgm:t>
    </dgm:pt>
    <dgm:pt modelId="{20FDD255-4E75-45A8-830D-4E62B590EC32}" type="parTrans" cxnId="{EBB00CC9-880D-4FE6-8BBB-09858F67413B}">
      <dgm:prSet/>
      <dgm:spPr/>
      <dgm:t>
        <a:bodyPr/>
        <a:lstStyle/>
        <a:p>
          <a:endParaRPr lang="en-IN"/>
        </a:p>
      </dgm:t>
    </dgm:pt>
    <dgm:pt modelId="{04AF1FB0-2A55-45A4-AF36-66C47AA83394}" type="sibTrans" cxnId="{EBB00CC9-880D-4FE6-8BBB-09858F67413B}">
      <dgm:prSet/>
      <dgm:spPr/>
      <dgm:t>
        <a:bodyPr/>
        <a:lstStyle/>
        <a:p>
          <a:endParaRPr lang="en-IN"/>
        </a:p>
      </dgm:t>
    </dgm:pt>
    <dgm:pt modelId="{13D6E6FD-A887-4375-8BF7-612C770AE266}">
      <dgm:prSet phldrT="[Text]"/>
      <dgm:spPr>
        <a:solidFill>
          <a:srgbClr val="00B050">
            <a:alpha val="50000"/>
          </a:srgbClr>
        </a:solidFill>
      </dgm:spPr>
      <dgm:t>
        <a:bodyPr/>
        <a:lstStyle/>
        <a:p>
          <a:r>
            <a:rPr lang="en-IN" dirty="0"/>
            <a:t>Object detection</a:t>
          </a:r>
        </a:p>
      </dgm:t>
    </dgm:pt>
    <dgm:pt modelId="{CE860483-B2DE-428F-84BD-611F81FDE72E}" type="parTrans" cxnId="{9E8B919B-64C1-4158-A098-0EE24A71A0B1}">
      <dgm:prSet/>
      <dgm:spPr/>
      <dgm:t>
        <a:bodyPr/>
        <a:lstStyle/>
        <a:p>
          <a:endParaRPr lang="en-IN"/>
        </a:p>
      </dgm:t>
    </dgm:pt>
    <dgm:pt modelId="{28CBE1F6-0772-49E8-BC3C-019D9F60503F}" type="sibTrans" cxnId="{9E8B919B-64C1-4158-A098-0EE24A71A0B1}">
      <dgm:prSet/>
      <dgm:spPr/>
      <dgm:t>
        <a:bodyPr/>
        <a:lstStyle/>
        <a:p>
          <a:endParaRPr lang="en-IN"/>
        </a:p>
      </dgm:t>
    </dgm:pt>
    <dgm:pt modelId="{5B3B2223-714F-4BE5-B45F-B702AF48B088}" type="pres">
      <dgm:prSet presAssocID="{DFA2921A-422B-4FF9-B773-9529B460E01D}" presName="composite" presStyleCnt="0">
        <dgm:presLayoutVars>
          <dgm:chMax val="1"/>
          <dgm:dir/>
          <dgm:resizeHandles val="exact"/>
        </dgm:presLayoutVars>
      </dgm:prSet>
      <dgm:spPr/>
    </dgm:pt>
    <dgm:pt modelId="{51A531F4-90A9-4FEE-8F1B-2C88FEC05F8A}" type="pres">
      <dgm:prSet presAssocID="{DFA2921A-422B-4FF9-B773-9529B460E01D}" presName="radial" presStyleCnt="0">
        <dgm:presLayoutVars>
          <dgm:animLvl val="ctr"/>
        </dgm:presLayoutVars>
      </dgm:prSet>
      <dgm:spPr/>
    </dgm:pt>
    <dgm:pt modelId="{C983A7EA-7B5A-4FCB-9B42-F24236E69833}" type="pres">
      <dgm:prSet presAssocID="{B60426E5-6171-4134-8CD5-C98530FDB24B}" presName="centerShape" presStyleLbl="vennNode1" presStyleIdx="0" presStyleCnt="4" custLinFactNeighborX="-779" custLinFactNeighborY="286"/>
      <dgm:spPr/>
    </dgm:pt>
    <dgm:pt modelId="{8D5F4F53-B2F5-435A-9C3E-0FAFE672E632}" type="pres">
      <dgm:prSet presAssocID="{8912B391-69C6-46F7-8B84-45FFC765933C}" presName="node" presStyleLbl="vennNode1" presStyleIdx="1" presStyleCnt="4">
        <dgm:presLayoutVars>
          <dgm:bulletEnabled val="1"/>
        </dgm:presLayoutVars>
      </dgm:prSet>
      <dgm:spPr/>
    </dgm:pt>
    <dgm:pt modelId="{46E56B8C-D776-4058-ADD8-E007840F96CB}" type="pres">
      <dgm:prSet presAssocID="{9E04D545-D616-41D1-A3C1-433EABF58E40}" presName="node" presStyleLbl="vennNode1" presStyleIdx="2" presStyleCnt="4">
        <dgm:presLayoutVars>
          <dgm:bulletEnabled val="1"/>
        </dgm:presLayoutVars>
      </dgm:prSet>
      <dgm:spPr/>
    </dgm:pt>
    <dgm:pt modelId="{F2A29868-583D-4FE0-A7EA-FBEDC1391157}" type="pres">
      <dgm:prSet presAssocID="{13D6E6FD-A887-4375-8BF7-612C770AE266}" presName="node" presStyleLbl="vennNode1" presStyleIdx="3" presStyleCnt="4">
        <dgm:presLayoutVars>
          <dgm:bulletEnabled val="1"/>
        </dgm:presLayoutVars>
      </dgm:prSet>
      <dgm:spPr/>
    </dgm:pt>
  </dgm:ptLst>
  <dgm:cxnLst>
    <dgm:cxn modelId="{9D66D123-ACC6-49BD-B532-9101FC5C8027}" type="presOf" srcId="{B60426E5-6171-4134-8CD5-C98530FDB24B}" destId="{C983A7EA-7B5A-4FCB-9B42-F24236E69833}" srcOrd="0" destOrd="0" presId="urn:microsoft.com/office/officeart/2005/8/layout/radial3"/>
    <dgm:cxn modelId="{79EC8525-8597-46A3-AF94-D1CF535197C7}" type="presOf" srcId="{9E04D545-D616-41D1-A3C1-433EABF58E40}" destId="{46E56B8C-D776-4058-ADD8-E007840F96CB}" srcOrd="0" destOrd="0" presId="urn:microsoft.com/office/officeart/2005/8/layout/radial3"/>
    <dgm:cxn modelId="{0C885A3F-8794-4D2A-8B79-FC67799B22FF}" type="presOf" srcId="{DFA2921A-422B-4FF9-B773-9529B460E01D}" destId="{5B3B2223-714F-4BE5-B45F-B702AF48B088}" srcOrd="0" destOrd="0" presId="urn:microsoft.com/office/officeart/2005/8/layout/radial3"/>
    <dgm:cxn modelId="{AF128C45-58C1-432A-B302-E5BE1D36D00E}" type="presOf" srcId="{8912B391-69C6-46F7-8B84-45FFC765933C}" destId="{8D5F4F53-B2F5-435A-9C3E-0FAFE672E632}" srcOrd="0" destOrd="0" presId="urn:microsoft.com/office/officeart/2005/8/layout/radial3"/>
    <dgm:cxn modelId="{9E8B919B-64C1-4158-A098-0EE24A71A0B1}" srcId="{B60426E5-6171-4134-8CD5-C98530FDB24B}" destId="{13D6E6FD-A887-4375-8BF7-612C770AE266}" srcOrd="2" destOrd="0" parTransId="{CE860483-B2DE-428F-84BD-611F81FDE72E}" sibTransId="{28CBE1F6-0772-49E8-BC3C-019D9F60503F}"/>
    <dgm:cxn modelId="{E3A4C09B-FFFB-4AC2-B438-18174678DAAC}" srcId="{B60426E5-6171-4134-8CD5-C98530FDB24B}" destId="{8912B391-69C6-46F7-8B84-45FFC765933C}" srcOrd="0" destOrd="0" parTransId="{DBF5AF4B-5770-435F-AED5-DFA7C0CDEEF9}" sibTransId="{034E8F41-0488-434F-9630-BD0D7064C00F}"/>
    <dgm:cxn modelId="{86A770A7-7AF9-4F5C-A18F-9D15B4050D10}" srcId="{DFA2921A-422B-4FF9-B773-9529B460E01D}" destId="{B60426E5-6171-4134-8CD5-C98530FDB24B}" srcOrd="0" destOrd="0" parTransId="{EC920206-0F7F-49A1-A78C-60B43D39B55A}" sibTransId="{FA97CEB4-0CD4-4EE9-A280-85A072930774}"/>
    <dgm:cxn modelId="{EBB00CC9-880D-4FE6-8BBB-09858F67413B}" srcId="{B60426E5-6171-4134-8CD5-C98530FDB24B}" destId="{9E04D545-D616-41D1-A3C1-433EABF58E40}" srcOrd="1" destOrd="0" parTransId="{20FDD255-4E75-45A8-830D-4E62B590EC32}" sibTransId="{04AF1FB0-2A55-45A4-AF36-66C47AA83394}"/>
    <dgm:cxn modelId="{5AB9E1F1-84CF-42D7-8E35-C0709ADC8C6F}" type="presOf" srcId="{13D6E6FD-A887-4375-8BF7-612C770AE266}" destId="{F2A29868-583D-4FE0-A7EA-FBEDC1391157}" srcOrd="0" destOrd="0" presId="urn:microsoft.com/office/officeart/2005/8/layout/radial3"/>
    <dgm:cxn modelId="{E7BE97AF-6522-4792-A778-69F2FA8E799C}" type="presParOf" srcId="{5B3B2223-714F-4BE5-B45F-B702AF48B088}" destId="{51A531F4-90A9-4FEE-8F1B-2C88FEC05F8A}" srcOrd="0" destOrd="0" presId="urn:microsoft.com/office/officeart/2005/8/layout/radial3"/>
    <dgm:cxn modelId="{F821975D-B588-4259-9574-573A9870FF93}" type="presParOf" srcId="{51A531F4-90A9-4FEE-8F1B-2C88FEC05F8A}" destId="{C983A7EA-7B5A-4FCB-9B42-F24236E69833}" srcOrd="0" destOrd="0" presId="urn:microsoft.com/office/officeart/2005/8/layout/radial3"/>
    <dgm:cxn modelId="{B5A6BF78-463B-4732-A05C-DE6ED46254AC}" type="presParOf" srcId="{51A531F4-90A9-4FEE-8F1B-2C88FEC05F8A}" destId="{8D5F4F53-B2F5-435A-9C3E-0FAFE672E632}" srcOrd="1" destOrd="0" presId="urn:microsoft.com/office/officeart/2005/8/layout/radial3"/>
    <dgm:cxn modelId="{936EF48B-2B04-42E7-B4E9-F656899DF583}" type="presParOf" srcId="{51A531F4-90A9-4FEE-8F1B-2C88FEC05F8A}" destId="{46E56B8C-D776-4058-ADD8-E007840F96CB}" srcOrd="2" destOrd="0" presId="urn:microsoft.com/office/officeart/2005/8/layout/radial3"/>
    <dgm:cxn modelId="{B4D4F9F9-27F4-45EF-8B59-C4A033A694CD}" type="presParOf" srcId="{51A531F4-90A9-4FEE-8F1B-2C88FEC05F8A}" destId="{F2A29868-583D-4FE0-A7EA-FBEDC1391157}" srcOrd="3" destOrd="0" presId="urn:microsoft.com/office/officeart/2005/8/layout/radial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A2921A-422B-4FF9-B773-9529B460E01D}" type="doc">
      <dgm:prSet loTypeId="urn:microsoft.com/office/officeart/2005/8/layout/radial3" loCatId="cycle" qsTypeId="urn:microsoft.com/office/officeart/2005/8/quickstyle/simple1" qsCatId="simple" csTypeId="urn:microsoft.com/office/officeart/2005/8/colors/accent1_2" csCatId="accent1" phldr="1"/>
      <dgm:spPr/>
      <dgm:t>
        <a:bodyPr/>
        <a:lstStyle/>
        <a:p>
          <a:endParaRPr lang="en-IN"/>
        </a:p>
      </dgm:t>
    </dgm:pt>
    <dgm:pt modelId="{B60426E5-6171-4134-8CD5-C98530FDB24B}">
      <dgm:prSet phldrT="[Text]"/>
      <dgm:spPr>
        <a:solidFill>
          <a:schemeClr val="tx2">
            <a:lumMod val="60000"/>
            <a:lumOff val="40000"/>
            <a:alpha val="50000"/>
          </a:schemeClr>
        </a:solidFill>
        <a:ln>
          <a:solidFill>
            <a:srgbClr val="01023B"/>
          </a:solidFill>
        </a:ln>
      </dgm:spPr>
      <dgm:t>
        <a:bodyPr/>
        <a:lstStyle/>
        <a:p>
          <a:r>
            <a:rPr lang="en-IN" dirty="0" err="1"/>
            <a:t>Yolo</a:t>
          </a:r>
          <a:r>
            <a:rPr lang="en-IN" dirty="0"/>
            <a:t> Algorithm</a:t>
          </a:r>
        </a:p>
      </dgm:t>
    </dgm:pt>
    <dgm:pt modelId="{EC920206-0F7F-49A1-A78C-60B43D39B55A}" type="parTrans" cxnId="{86A770A7-7AF9-4F5C-A18F-9D15B4050D10}">
      <dgm:prSet/>
      <dgm:spPr/>
      <dgm:t>
        <a:bodyPr/>
        <a:lstStyle/>
        <a:p>
          <a:endParaRPr lang="en-IN"/>
        </a:p>
      </dgm:t>
    </dgm:pt>
    <dgm:pt modelId="{FA97CEB4-0CD4-4EE9-A280-85A072930774}" type="sibTrans" cxnId="{86A770A7-7AF9-4F5C-A18F-9D15B4050D10}">
      <dgm:prSet/>
      <dgm:spPr/>
      <dgm:t>
        <a:bodyPr/>
        <a:lstStyle/>
        <a:p>
          <a:endParaRPr lang="en-IN"/>
        </a:p>
      </dgm:t>
    </dgm:pt>
    <dgm:pt modelId="{8912B391-69C6-46F7-8B84-45FFC765933C}">
      <dgm:prSet phldrT="[Text]"/>
      <dgm:spPr>
        <a:solidFill>
          <a:srgbClr val="FFC000">
            <a:alpha val="50000"/>
          </a:srgbClr>
        </a:solidFill>
      </dgm:spPr>
      <dgm:t>
        <a:bodyPr/>
        <a:lstStyle/>
        <a:p>
          <a:r>
            <a:rPr lang="en-IN" dirty="0"/>
            <a:t>1.Residual Blocks</a:t>
          </a:r>
        </a:p>
      </dgm:t>
    </dgm:pt>
    <dgm:pt modelId="{DBF5AF4B-5770-435F-AED5-DFA7C0CDEEF9}" type="parTrans" cxnId="{E3A4C09B-FFFB-4AC2-B438-18174678DAAC}">
      <dgm:prSet/>
      <dgm:spPr/>
      <dgm:t>
        <a:bodyPr/>
        <a:lstStyle/>
        <a:p>
          <a:endParaRPr lang="en-IN"/>
        </a:p>
      </dgm:t>
    </dgm:pt>
    <dgm:pt modelId="{034E8F41-0488-434F-9630-BD0D7064C00F}" type="sibTrans" cxnId="{E3A4C09B-FFFB-4AC2-B438-18174678DAAC}">
      <dgm:prSet/>
      <dgm:spPr/>
      <dgm:t>
        <a:bodyPr/>
        <a:lstStyle/>
        <a:p>
          <a:endParaRPr lang="en-IN"/>
        </a:p>
      </dgm:t>
    </dgm:pt>
    <dgm:pt modelId="{9E04D545-D616-41D1-A3C1-433EABF58E40}">
      <dgm:prSet phldrT="[Text]"/>
      <dgm:spPr>
        <a:solidFill>
          <a:schemeClr val="accent5">
            <a:lumMod val="50000"/>
            <a:lumOff val="50000"/>
            <a:alpha val="50000"/>
          </a:schemeClr>
        </a:solidFill>
      </dgm:spPr>
      <dgm:t>
        <a:bodyPr/>
        <a:lstStyle/>
        <a:p>
          <a:r>
            <a:rPr lang="en-IN" b="0" i="0" dirty="0"/>
            <a:t>3..Intersection Over Union (IOU)</a:t>
          </a:r>
          <a:endParaRPr lang="en-IN" dirty="0"/>
        </a:p>
      </dgm:t>
    </dgm:pt>
    <dgm:pt modelId="{20FDD255-4E75-45A8-830D-4E62B590EC32}" type="parTrans" cxnId="{EBB00CC9-880D-4FE6-8BBB-09858F67413B}">
      <dgm:prSet/>
      <dgm:spPr/>
      <dgm:t>
        <a:bodyPr/>
        <a:lstStyle/>
        <a:p>
          <a:endParaRPr lang="en-IN"/>
        </a:p>
      </dgm:t>
    </dgm:pt>
    <dgm:pt modelId="{04AF1FB0-2A55-45A4-AF36-66C47AA83394}" type="sibTrans" cxnId="{EBB00CC9-880D-4FE6-8BBB-09858F67413B}">
      <dgm:prSet/>
      <dgm:spPr/>
      <dgm:t>
        <a:bodyPr/>
        <a:lstStyle/>
        <a:p>
          <a:endParaRPr lang="en-IN"/>
        </a:p>
      </dgm:t>
    </dgm:pt>
    <dgm:pt modelId="{13D6E6FD-A887-4375-8BF7-612C770AE266}">
      <dgm:prSet phldrT="[Text]"/>
      <dgm:spPr>
        <a:solidFill>
          <a:srgbClr val="00B050">
            <a:alpha val="50000"/>
          </a:srgbClr>
        </a:solidFill>
      </dgm:spPr>
      <dgm:t>
        <a:bodyPr/>
        <a:lstStyle/>
        <a:p>
          <a:r>
            <a:rPr lang="en-IN" b="0" i="0" dirty="0"/>
            <a:t>2. Bounding Box Regression</a:t>
          </a:r>
          <a:endParaRPr lang="en-IN" dirty="0"/>
        </a:p>
      </dgm:t>
    </dgm:pt>
    <dgm:pt modelId="{28CBE1F6-0772-49E8-BC3C-019D9F60503F}" type="sibTrans" cxnId="{9E8B919B-64C1-4158-A098-0EE24A71A0B1}">
      <dgm:prSet/>
      <dgm:spPr/>
      <dgm:t>
        <a:bodyPr/>
        <a:lstStyle/>
        <a:p>
          <a:endParaRPr lang="en-IN"/>
        </a:p>
      </dgm:t>
    </dgm:pt>
    <dgm:pt modelId="{CE860483-B2DE-428F-84BD-611F81FDE72E}" type="parTrans" cxnId="{9E8B919B-64C1-4158-A098-0EE24A71A0B1}">
      <dgm:prSet/>
      <dgm:spPr/>
      <dgm:t>
        <a:bodyPr/>
        <a:lstStyle/>
        <a:p>
          <a:endParaRPr lang="en-IN"/>
        </a:p>
      </dgm:t>
    </dgm:pt>
    <dgm:pt modelId="{5B3B2223-714F-4BE5-B45F-B702AF48B088}" type="pres">
      <dgm:prSet presAssocID="{DFA2921A-422B-4FF9-B773-9529B460E01D}" presName="composite" presStyleCnt="0">
        <dgm:presLayoutVars>
          <dgm:chMax val="1"/>
          <dgm:dir/>
          <dgm:resizeHandles val="exact"/>
        </dgm:presLayoutVars>
      </dgm:prSet>
      <dgm:spPr/>
    </dgm:pt>
    <dgm:pt modelId="{51A531F4-90A9-4FEE-8F1B-2C88FEC05F8A}" type="pres">
      <dgm:prSet presAssocID="{DFA2921A-422B-4FF9-B773-9529B460E01D}" presName="radial" presStyleCnt="0">
        <dgm:presLayoutVars>
          <dgm:animLvl val="ctr"/>
        </dgm:presLayoutVars>
      </dgm:prSet>
      <dgm:spPr/>
    </dgm:pt>
    <dgm:pt modelId="{C983A7EA-7B5A-4FCB-9B42-F24236E69833}" type="pres">
      <dgm:prSet presAssocID="{B60426E5-6171-4134-8CD5-C98530FDB24B}" presName="centerShape" presStyleLbl="vennNode1" presStyleIdx="0" presStyleCnt="4" custLinFactNeighborX="-779" custLinFactNeighborY="286"/>
      <dgm:spPr/>
    </dgm:pt>
    <dgm:pt modelId="{8D5F4F53-B2F5-435A-9C3E-0FAFE672E632}" type="pres">
      <dgm:prSet presAssocID="{8912B391-69C6-46F7-8B84-45FFC765933C}" presName="node" presStyleLbl="vennNode1" presStyleIdx="1" presStyleCnt="4">
        <dgm:presLayoutVars>
          <dgm:bulletEnabled val="1"/>
        </dgm:presLayoutVars>
      </dgm:prSet>
      <dgm:spPr/>
    </dgm:pt>
    <dgm:pt modelId="{46E56B8C-D776-4058-ADD8-E007840F96CB}" type="pres">
      <dgm:prSet presAssocID="{9E04D545-D616-41D1-A3C1-433EABF58E40}" presName="node" presStyleLbl="vennNode1" presStyleIdx="2" presStyleCnt="4" custRadScaleRad="107740" custRadScaleInc="413">
        <dgm:presLayoutVars>
          <dgm:bulletEnabled val="1"/>
        </dgm:presLayoutVars>
      </dgm:prSet>
      <dgm:spPr/>
    </dgm:pt>
    <dgm:pt modelId="{F2A29868-583D-4FE0-A7EA-FBEDC1391157}" type="pres">
      <dgm:prSet presAssocID="{13D6E6FD-A887-4375-8BF7-612C770AE266}" presName="node" presStyleLbl="vennNode1" presStyleIdx="3" presStyleCnt="4" custRadScaleRad="106400" custRadScaleInc="-768">
        <dgm:presLayoutVars>
          <dgm:bulletEnabled val="1"/>
        </dgm:presLayoutVars>
      </dgm:prSet>
      <dgm:spPr/>
    </dgm:pt>
  </dgm:ptLst>
  <dgm:cxnLst>
    <dgm:cxn modelId="{9D66D123-ACC6-49BD-B532-9101FC5C8027}" type="presOf" srcId="{B60426E5-6171-4134-8CD5-C98530FDB24B}" destId="{C983A7EA-7B5A-4FCB-9B42-F24236E69833}" srcOrd="0" destOrd="0" presId="urn:microsoft.com/office/officeart/2005/8/layout/radial3"/>
    <dgm:cxn modelId="{79EC8525-8597-46A3-AF94-D1CF535197C7}" type="presOf" srcId="{9E04D545-D616-41D1-A3C1-433EABF58E40}" destId="{46E56B8C-D776-4058-ADD8-E007840F96CB}" srcOrd="0" destOrd="0" presId="urn:microsoft.com/office/officeart/2005/8/layout/radial3"/>
    <dgm:cxn modelId="{0C885A3F-8794-4D2A-8B79-FC67799B22FF}" type="presOf" srcId="{DFA2921A-422B-4FF9-B773-9529B460E01D}" destId="{5B3B2223-714F-4BE5-B45F-B702AF48B088}" srcOrd="0" destOrd="0" presId="urn:microsoft.com/office/officeart/2005/8/layout/radial3"/>
    <dgm:cxn modelId="{AF128C45-58C1-432A-B302-E5BE1D36D00E}" type="presOf" srcId="{8912B391-69C6-46F7-8B84-45FFC765933C}" destId="{8D5F4F53-B2F5-435A-9C3E-0FAFE672E632}" srcOrd="0" destOrd="0" presId="urn:microsoft.com/office/officeart/2005/8/layout/radial3"/>
    <dgm:cxn modelId="{9E8B919B-64C1-4158-A098-0EE24A71A0B1}" srcId="{B60426E5-6171-4134-8CD5-C98530FDB24B}" destId="{13D6E6FD-A887-4375-8BF7-612C770AE266}" srcOrd="2" destOrd="0" parTransId="{CE860483-B2DE-428F-84BD-611F81FDE72E}" sibTransId="{28CBE1F6-0772-49E8-BC3C-019D9F60503F}"/>
    <dgm:cxn modelId="{E3A4C09B-FFFB-4AC2-B438-18174678DAAC}" srcId="{B60426E5-6171-4134-8CD5-C98530FDB24B}" destId="{8912B391-69C6-46F7-8B84-45FFC765933C}" srcOrd="0" destOrd="0" parTransId="{DBF5AF4B-5770-435F-AED5-DFA7C0CDEEF9}" sibTransId="{034E8F41-0488-434F-9630-BD0D7064C00F}"/>
    <dgm:cxn modelId="{86A770A7-7AF9-4F5C-A18F-9D15B4050D10}" srcId="{DFA2921A-422B-4FF9-B773-9529B460E01D}" destId="{B60426E5-6171-4134-8CD5-C98530FDB24B}" srcOrd="0" destOrd="0" parTransId="{EC920206-0F7F-49A1-A78C-60B43D39B55A}" sibTransId="{FA97CEB4-0CD4-4EE9-A280-85A072930774}"/>
    <dgm:cxn modelId="{EBB00CC9-880D-4FE6-8BBB-09858F67413B}" srcId="{B60426E5-6171-4134-8CD5-C98530FDB24B}" destId="{9E04D545-D616-41D1-A3C1-433EABF58E40}" srcOrd="1" destOrd="0" parTransId="{20FDD255-4E75-45A8-830D-4E62B590EC32}" sibTransId="{04AF1FB0-2A55-45A4-AF36-66C47AA83394}"/>
    <dgm:cxn modelId="{5AB9E1F1-84CF-42D7-8E35-C0709ADC8C6F}" type="presOf" srcId="{13D6E6FD-A887-4375-8BF7-612C770AE266}" destId="{F2A29868-583D-4FE0-A7EA-FBEDC1391157}" srcOrd="0" destOrd="0" presId="urn:microsoft.com/office/officeart/2005/8/layout/radial3"/>
    <dgm:cxn modelId="{E7BE97AF-6522-4792-A778-69F2FA8E799C}" type="presParOf" srcId="{5B3B2223-714F-4BE5-B45F-B702AF48B088}" destId="{51A531F4-90A9-4FEE-8F1B-2C88FEC05F8A}" srcOrd="0" destOrd="0" presId="urn:microsoft.com/office/officeart/2005/8/layout/radial3"/>
    <dgm:cxn modelId="{F821975D-B588-4259-9574-573A9870FF93}" type="presParOf" srcId="{51A531F4-90A9-4FEE-8F1B-2C88FEC05F8A}" destId="{C983A7EA-7B5A-4FCB-9B42-F24236E69833}" srcOrd="0" destOrd="0" presId="urn:microsoft.com/office/officeart/2005/8/layout/radial3"/>
    <dgm:cxn modelId="{B5A6BF78-463B-4732-A05C-DE6ED46254AC}" type="presParOf" srcId="{51A531F4-90A9-4FEE-8F1B-2C88FEC05F8A}" destId="{8D5F4F53-B2F5-435A-9C3E-0FAFE672E632}" srcOrd="1" destOrd="0" presId="urn:microsoft.com/office/officeart/2005/8/layout/radial3"/>
    <dgm:cxn modelId="{936EF48B-2B04-42E7-B4E9-F656899DF583}" type="presParOf" srcId="{51A531F4-90A9-4FEE-8F1B-2C88FEC05F8A}" destId="{46E56B8C-D776-4058-ADD8-E007840F96CB}" srcOrd="2" destOrd="0" presId="urn:microsoft.com/office/officeart/2005/8/layout/radial3"/>
    <dgm:cxn modelId="{B4D4F9F9-27F4-45EF-8B59-C4A033A694CD}" type="presParOf" srcId="{51A531F4-90A9-4FEE-8F1B-2C88FEC05F8A}" destId="{F2A29868-583D-4FE0-A7EA-FBEDC1391157}" srcOrd="3" destOrd="0" presId="urn:microsoft.com/office/officeart/2005/8/layout/radial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B834B0B-A7AB-4381-B14F-F06058876A3C}" type="doc">
      <dgm:prSet loTypeId="urn:microsoft.com/office/officeart/2005/8/layout/vList6" loCatId="process" qsTypeId="urn:microsoft.com/office/officeart/2005/8/quickstyle/simple1" qsCatId="simple" csTypeId="urn:microsoft.com/office/officeart/2005/8/colors/colorful2" csCatId="colorful" phldr="1"/>
      <dgm:spPr/>
      <dgm:t>
        <a:bodyPr/>
        <a:lstStyle/>
        <a:p>
          <a:endParaRPr lang="en-IN"/>
        </a:p>
      </dgm:t>
    </dgm:pt>
    <dgm:pt modelId="{6570907A-4BFB-4861-AA07-BEEE473F82D7}">
      <dgm:prSet phldrT="[Text]"/>
      <dgm:spPr/>
      <dgm:t>
        <a:bodyPr/>
        <a:lstStyle/>
        <a:p>
          <a:r>
            <a:rPr lang="en-IN" dirty="0"/>
            <a:t>Aug, Sep 2021</a:t>
          </a:r>
        </a:p>
      </dgm:t>
    </dgm:pt>
    <dgm:pt modelId="{26E672E4-DDA4-40FF-B9EC-9A89D5E4BF3B}" type="parTrans" cxnId="{1F10E759-EFD1-4A69-8BC3-B15E6081D590}">
      <dgm:prSet/>
      <dgm:spPr/>
      <dgm:t>
        <a:bodyPr/>
        <a:lstStyle/>
        <a:p>
          <a:endParaRPr lang="en-IN"/>
        </a:p>
      </dgm:t>
    </dgm:pt>
    <dgm:pt modelId="{45FF53E4-7A5D-4A06-94BD-5E8B8BF09E32}" type="sibTrans" cxnId="{1F10E759-EFD1-4A69-8BC3-B15E6081D590}">
      <dgm:prSet/>
      <dgm:spPr/>
      <dgm:t>
        <a:bodyPr/>
        <a:lstStyle/>
        <a:p>
          <a:endParaRPr lang="en-IN"/>
        </a:p>
      </dgm:t>
    </dgm:pt>
    <dgm:pt modelId="{7CFDE336-2EB3-4077-8FD0-9B60A49F2D54}">
      <dgm:prSet phldrT="[Text]"/>
      <dgm:spPr/>
      <dgm:t>
        <a:bodyPr/>
        <a:lstStyle/>
        <a:p>
          <a:r>
            <a:rPr lang="en-IN" dirty="0"/>
            <a:t>Oct 2021</a:t>
          </a:r>
        </a:p>
      </dgm:t>
    </dgm:pt>
    <dgm:pt modelId="{293CF48B-9FC0-43C8-8310-1925D1621064}" type="parTrans" cxnId="{9E55057A-6D55-46C8-936B-05893D7362B3}">
      <dgm:prSet/>
      <dgm:spPr/>
      <dgm:t>
        <a:bodyPr/>
        <a:lstStyle/>
        <a:p>
          <a:endParaRPr lang="en-IN"/>
        </a:p>
      </dgm:t>
    </dgm:pt>
    <dgm:pt modelId="{3DFC08C6-970B-4788-A436-425B2759AAF1}" type="sibTrans" cxnId="{9E55057A-6D55-46C8-936B-05893D7362B3}">
      <dgm:prSet/>
      <dgm:spPr/>
      <dgm:t>
        <a:bodyPr/>
        <a:lstStyle/>
        <a:p>
          <a:endParaRPr lang="en-IN"/>
        </a:p>
      </dgm:t>
    </dgm:pt>
    <dgm:pt modelId="{5D9B954C-BBAF-4AF0-989F-FFAF56AC84CE}">
      <dgm:prSet phldrT="[Text]"/>
      <dgm:spPr/>
      <dgm:t>
        <a:bodyPr/>
        <a:lstStyle/>
        <a:p>
          <a:r>
            <a:rPr lang="en-IN" dirty="0"/>
            <a:t>Nov 2021 </a:t>
          </a:r>
        </a:p>
      </dgm:t>
    </dgm:pt>
    <dgm:pt modelId="{AA9E29FC-2DA2-4B7F-8F61-4AD374BA5F85}" type="parTrans" cxnId="{E5D27819-035E-434C-93CC-71824809D7D7}">
      <dgm:prSet/>
      <dgm:spPr/>
      <dgm:t>
        <a:bodyPr/>
        <a:lstStyle/>
        <a:p>
          <a:endParaRPr lang="en-IN"/>
        </a:p>
      </dgm:t>
    </dgm:pt>
    <dgm:pt modelId="{8BBCA85B-D851-4583-B95E-0483E6516969}" type="sibTrans" cxnId="{E5D27819-035E-434C-93CC-71824809D7D7}">
      <dgm:prSet/>
      <dgm:spPr/>
      <dgm:t>
        <a:bodyPr/>
        <a:lstStyle/>
        <a:p>
          <a:endParaRPr lang="en-IN"/>
        </a:p>
      </dgm:t>
    </dgm:pt>
    <dgm:pt modelId="{32755EB1-E7AE-4AE8-BDE0-DFC2CF94EC58}">
      <dgm:prSet phldrT="[Text]"/>
      <dgm:spPr/>
      <dgm:t>
        <a:bodyPr/>
        <a:lstStyle/>
        <a:p>
          <a:r>
            <a:rPr lang="en-IN" dirty="0"/>
            <a:t>Dec 2021</a:t>
          </a:r>
        </a:p>
      </dgm:t>
    </dgm:pt>
    <dgm:pt modelId="{83032657-9E11-4683-91BC-9AC01669E21A}" type="parTrans" cxnId="{EECCE60B-58C5-41DA-BC32-32F68CE9655A}">
      <dgm:prSet/>
      <dgm:spPr/>
      <dgm:t>
        <a:bodyPr/>
        <a:lstStyle/>
        <a:p>
          <a:endParaRPr lang="en-IN"/>
        </a:p>
      </dgm:t>
    </dgm:pt>
    <dgm:pt modelId="{88935236-0387-4BE8-B914-FB023C890C5E}" type="sibTrans" cxnId="{EECCE60B-58C5-41DA-BC32-32F68CE9655A}">
      <dgm:prSet/>
      <dgm:spPr/>
      <dgm:t>
        <a:bodyPr/>
        <a:lstStyle/>
        <a:p>
          <a:endParaRPr lang="en-IN"/>
        </a:p>
      </dgm:t>
    </dgm:pt>
    <dgm:pt modelId="{8F342E91-F0CA-42CF-8748-0008E8D9F1C8}">
      <dgm:prSet phldrT="[Text]"/>
      <dgm:spPr/>
      <dgm:t>
        <a:bodyPr/>
        <a:lstStyle/>
        <a:p>
          <a:r>
            <a:rPr lang="en-IN" dirty="0"/>
            <a:t>Jan 2022</a:t>
          </a:r>
        </a:p>
      </dgm:t>
    </dgm:pt>
    <dgm:pt modelId="{FC5A5321-7F54-4A51-AF7F-8424759196A1}" type="parTrans" cxnId="{0DD6D9EF-8033-4FD3-9BE6-0DAC054F4E34}">
      <dgm:prSet/>
      <dgm:spPr/>
      <dgm:t>
        <a:bodyPr/>
        <a:lstStyle/>
        <a:p>
          <a:endParaRPr lang="en-IN"/>
        </a:p>
      </dgm:t>
    </dgm:pt>
    <dgm:pt modelId="{8688B884-C302-42DA-A40D-7D7B7B1FA552}" type="sibTrans" cxnId="{0DD6D9EF-8033-4FD3-9BE6-0DAC054F4E34}">
      <dgm:prSet/>
      <dgm:spPr/>
      <dgm:t>
        <a:bodyPr/>
        <a:lstStyle/>
        <a:p>
          <a:endParaRPr lang="en-IN"/>
        </a:p>
      </dgm:t>
    </dgm:pt>
    <dgm:pt modelId="{1C816891-CD2D-47EA-852E-407E4C0497D7}">
      <dgm:prSet phldrT="[Text]"/>
      <dgm:spPr/>
      <dgm:t>
        <a:bodyPr/>
        <a:lstStyle/>
        <a:p>
          <a:r>
            <a:rPr lang="en-IN" dirty="0"/>
            <a:t>Feb 2022</a:t>
          </a:r>
        </a:p>
      </dgm:t>
    </dgm:pt>
    <dgm:pt modelId="{5FD43583-D6FE-4185-977F-A3A17C20AC3B}" type="parTrans" cxnId="{B53FCB8B-89B4-4F7F-BC5D-9C5033EF73FC}">
      <dgm:prSet/>
      <dgm:spPr/>
      <dgm:t>
        <a:bodyPr/>
        <a:lstStyle/>
        <a:p>
          <a:endParaRPr lang="en-IN"/>
        </a:p>
      </dgm:t>
    </dgm:pt>
    <dgm:pt modelId="{83E4618B-DB73-46B7-AFAF-EBBF466A6B2E}" type="sibTrans" cxnId="{B53FCB8B-89B4-4F7F-BC5D-9C5033EF73FC}">
      <dgm:prSet/>
      <dgm:spPr/>
      <dgm:t>
        <a:bodyPr/>
        <a:lstStyle/>
        <a:p>
          <a:endParaRPr lang="en-IN"/>
        </a:p>
      </dgm:t>
    </dgm:pt>
    <dgm:pt modelId="{8FD55BAB-CE21-44A7-A611-89AEDC82A05B}">
      <dgm:prSet custT="1"/>
      <dgm:spPr/>
      <dgm:t>
        <a:bodyPr/>
        <a:lstStyle/>
        <a:p>
          <a:pPr>
            <a:buFont typeface="Arial" panose="020B0604020202020204" pitchFamily="34" charset="0"/>
            <a:buChar char="•"/>
          </a:pPr>
          <a:r>
            <a:rPr lang="en-IN" sz="1600" kern="1200" dirty="0">
              <a:solidFill>
                <a:prstClr val="black">
                  <a:hueOff val="0"/>
                  <a:satOff val="0"/>
                  <a:lumOff val="0"/>
                  <a:alphaOff val="0"/>
                </a:prstClr>
              </a:solidFill>
              <a:latin typeface="Calibri" panose="020F0502020204030204"/>
              <a:ea typeface="+mn-ea"/>
              <a:cs typeface="+mn-cs"/>
            </a:rPr>
            <a:t>Collection of related research papers</a:t>
          </a:r>
        </a:p>
      </dgm:t>
    </dgm:pt>
    <dgm:pt modelId="{7E8CA028-206E-4796-8B2D-20757841D1DE}" type="parTrans" cxnId="{88137114-B42E-4660-9872-863C22ABDF61}">
      <dgm:prSet/>
      <dgm:spPr/>
      <dgm:t>
        <a:bodyPr/>
        <a:lstStyle/>
        <a:p>
          <a:endParaRPr lang="en-IN"/>
        </a:p>
      </dgm:t>
    </dgm:pt>
    <dgm:pt modelId="{84B303A1-5693-40DF-9376-2FE9479C59BC}" type="sibTrans" cxnId="{88137114-B42E-4660-9872-863C22ABDF61}">
      <dgm:prSet/>
      <dgm:spPr/>
      <dgm:t>
        <a:bodyPr/>
        <a:lstStyle/>
        <a:p>
          <a:endParaRPr lang="en-IN"/>
        </a:p>
      </dgm:t>
    </dgm:pt>
    <dgm:pt modelId="{B1CFEF02-3D1E-4282-A029-BA63284F9DA6}">
      <dgm:prSet/>
      <dgm:spPr/>
      <dgm:t>
        <a:bodyPr/>
        <a:lstStyle/>
        <a:p>
          <a:r>
            <a:rPr lang="en-IN" dirty="0"/>
            <a:t>Read for the present models in the area and the scope of improvement</a:t>
          </a:r>
        </a:p>
      </dgm:t>
    </dgm:pt>
    <dgm:pt modelId="{E3BDB4CF-70AC-4B94-AA19-3364C5D96554}" type="parTrans" cxnId="{298B3F68-3AB2-41F1-83CB-EFB799363481}">
      <dgm:prSet/>
      <dgm:spPr/>
      <dgm:t>
        <a:bodyPr/>
        <a:lstStyle/>
        <a:p>
          <a:endParaRPr lang="en-IN"/>
        </a:p>
      </dgm:t>
    </dgm:pt>
    <dgm:pt modelId="{4796325C-DDFF-48F8-AAF0-08770B3B5F53}" type="sibTrans" cxnId="{298B3F68-3AB2-41F1-83CB-EFB799363481}">
      <dgm:prSet/>
      <dgm:spPr/>
      <dgm:t>
        <a:bodyPr/>
        <a:lstStyle/>
        <a:p>
          <a:endParaRPr lang="en-IN"/>
        </a:p>
      </dgm:t>
    </dgm:pt>
    <dgm:pt modelId="{3D8BBFFE-3810-4785-A2BF-32CB56F83B82}">
      <dgm:prSet/>
      <dgm:spPr/>
      <dgm:t>
        <a:bodyPr/>
        <a:lstStyle/>
        <a:p>
          <a:r>
            <a:rPr lang="en-IN" dirty="0"/>
            <a:t>Prepare the roadmap of project and presentation for college.</a:t>
          </a:r>
        </a:p>
      </dgm:t>
    </dgm:pt>
    <dgm:pt modelId="{D943BB8C-0FE2-4EE5-B562-407599CDCF85}" type="parTrans" cxnId="{87D5B7C3-588F-4D4C-A1F9-BF86664505B9}">
      <dgm:prSet/>
      <dgm:spPr/>
      <dgm:t>
        <a:bodyPr/>
        <a:lstStyle/>
        <a:p>
          <a:endParaRPr lang="en-IN"/>
        </a:p>
      </dgm:t>
    </dgm:pt>
    <dgm:pt modelId="{5453AD1D-9D9E-48F1-9D84-52DFB6F75A28}" type="sibTrans" cxnId="{87D5B7C3-588F-4D4C-A1F9-BF86664505B9}">
      <dgm:prSet/>
      <dgm:spPr/>
      <dgm:t>
        <a:bodyPr/>
        <a:lstStyle/>
        <a:p>
          <a:endParaRPr lang="en-IN"/>
        </a:p>
      </dgm:t>
    </dgm:pt>
    <dgm:pt modelId="{9F203DFD-B7B1-446F-A7C5-9FFCF58A3BE3}">
      <dgm:prSet/>
      <dgm:spPr/>
      <dgm:t>
        <a:bodyPr/>
        <a:lstStyle/>
        <a:p>
          <a:r>
            <a:rPr lang="en-IN" dirty="0"/>
            <a:t>Learn the new technologies for required for this project. And collect data</a:t>
          </a:r>
        </a:p>
      </dgm:t>
    </dgm:pt>
    <dgm:pt modelId="{893172E0-4ADE-412D-A5D9-48AC3E961F2A}" type="parTrans" cxnId="{456268C4-F5C1-499B-A486-16043448B657}">
      <dgm:prSet/>
      <dgm:spPr/>
      <dgm:t>
        <a:bodyPr/>
        <a:lstStyle/>
        <a:p>
          <a:endParaRPr lang="en-IN"/>
        </a:p>
      </dgm:t>
    </dgm:pt>
    <dgm:pt modelId="{4FB619D4-88E9-4AF6-89CA-DC2BD02BAEC6}" type="sibTrans" cxnId="{456268C4-F5C1-499B-A486-16043448B657}">
      <dgm:prSet/>
      <dgm:spPr/>
      <dgm:t>
        <a:bodyPr/>
        <a:lstStyle/>
        <a:p>
          <a:endParaRPr lang="en-IN"/>
        </a:p>
      </dgm:t>
    </dgm:pt>
    <dgm:pt modelId="{BA5B2035-18A6-47CF-9D05-444CB6C0B0D4}">
      <dgm:prSet/>
      <dgm:spPr/>
      <dgm:t>
        <a:bodyPr/>
        <a:lstStyle/>
        <a:p>
          <a:r>
            <a:rPr lang="en-IN" dirty="0"/>
            <a:t>Complete the model building part of project and come up with best model.</a:t>
          </a:r>
        </a:p>
      </dgm:t>
    </dgm:pt>
    <dgm:pt modelId="{CD4265D0-E148-454E-AC30-F490F580BD59}" type="parTrans" cxnId="{0369D114-5A7E-41AE-A18C-D6D25001F989}">
      <dgm:prSet/>
      <dgm:spPr/>
      <dgm:t>
        <a:bodyPr/>
        <a:lstStyle/>
        <a:p>
          <a:endParaRPr lang="en-IN"/>
        </a:p>
      </dgm:t>
    </dgm:pt>
    <dgm:pt modelId="{6B5D6401-A659-4480-8C71-3FCF46377006}" type="sibTrans" cxnId="{0369D114-5A7E-41AE-A18C-D6D25001F989}">
      <dgm:prSet/>
      <dgm:spPr/>
      <dgm:t>
        <a:bodyPr/>
        <a:lstStyle/>
        <a:p>
          <a:endParaRPr lang="en-IN"/>
        </a:p>
      </dgm:t>
    </dgm:pt>
    <dgm:pt modelId="{172BCC36-4E72-49CD-AA3C-A719763E3D4F}">
      <dgm:prSet/>
      <dgm:spPr/>
      <dgm:t>
        <a:bodyPr/>
        <a:lstStyle/>
        <a:p>
          <a:r>
            <a:rPr lang="en-IN" dirty="0"/>
            <a:t>Test model on unseen data. Fix Bugs. Develop front-end.</a:t>
          </a:r>
        </a:p>
      </dgm:t>
    </dgm:pt>
    <dgm:pt modelId="{EF457B20-1726-46F1-8626-9AC7509F8484}" type="parTrans" cxnId="{1BABA76E-4F1E-429C-A3D6-BB080C79B5D6}">
      <dgm:prSet/>
      <dgm:spPr/>
      <dgm:t>
        <a:bodyPr/>
        <a:lstStyle/>
        <a:p>
          <a:endParaRPr lang="en-IN"/>
        </a:p>
      </dgm:t>
    </dgm:pt>
    <dgm:pt modelId="{2B95A5CE-2AE5-4CD5-9ADE-22419E9C4371}" type="sibTrans" cxnId="{1BABA76E-4F1E-429C-A3D6-BB080C79B5D6}">
      <dgm:prSet/>
      <dgm:spPr/>
      <dgm:t>
        <a:bodyPr/>
        <a:lstStyle/>
        <a:p>
          <a:endParaRPr lang="en-IN"/>
        </a:p>
      </dgm:t>
    </dgm:pt>
    <dgm:pt modelId="{4B1E1780-1CEB-4D2F-AF06-288083503977}" type="pres">
      <dgm:prSet presAssocID="{EB834B0B-A7AB-4381-B14F-F06058876A3C}" presName="Name0" presStyleCnt="0">
        <dgm:presLayoutVars>
          <dgm:dir/>
          <dgm:animLvl val="lvl"/>
          <dgm:resizeHandles/>
        </dgm:presLayoutVars>
      </dgm:prSet>
      <dgm:spPr/>
    </dgm:pt>
    <dgm:pt modelId="{26982207-0DBD-4180-A653-F91FE2E3CAF0}" type="pres">
      <dgm:prSet presAssocID="{6570907A-4BFB-4861-AA07-BEEE473F82D7}" presName="linNode" presStyleCnt="0"/>
      <dgm:spPr/>
    </dgm:pt>
    <dgm:pt modelId="{93649DD5-F208-421A-8D16-3FCEE6BB9F83}" type="pres">
      <dgm:prSet presAssocID="{6570907A-4BFB-4861-AA07-BEEE473F82D7}" presName="parentShp" presStyleLbl="node1" presStyleIdx="0" presStyleCnt="6">
        <dgm:presLayoutVars>
          <dgm:bulletEnabled val="1"/>
        </dgm:presLayoutVars>
      </dgm:prSet>
      <dgm:spPr/>
    </dgm:pt>
    <dgm:pt modelId="{C3B19176-2111-43ED-82B5-D5A8B73FADE7}" type="pres">
      <dgm:prSet presAssocID="{6570907A-4BFB-4861-AA07-BEEE473F82D7}" presName="childShp" presStyleLbl="bgAccFollowNode1" presStyleIdx="0" presStyleCnt="6" custLinFactNeighborX="30933" custLinFactNeighborY="-539">
        <dgm:presLayoutVars>
          <dgm:bulletEnabled val="1"/>
        </dgm:presLayoutVars>
      </dgm:prSet>
      <dgm:spPr/>
    </dgm:pt>
    <dgm:pt modelId="{9B078BE5-A4A8-46C2-9BF1-C533EBFEA939}" type="pres">
      <dgm:prSet presAssocID="{45FF53E4-7A5D-4A06-94BD-5E8B8BF09E32}" presName="spacing" presStyleCnt="0"/>
      <dgm:spPr/>
    </dgm:pt>
    <dgm:pt modelId="{1947C665-D1DA-4C82-8AFD-F7EB16119CAB}" type="pres">
      <dgm:prSet presAssocID="{7CFDE336-2EB3-4077-8FD0-9B60A49F2D54}" presName="linNode" presStyleCnt="0"/>
      <dgm:spPr/>
    </dgm:pt>
    <dgm:pt modelId="{97F1DA38-8BD3-4A1F-8440-63937F47EEB3}" type="pres">
      <dgm:prSet presAssocID="{7CFDE336-2EB3-4077-8FD0-9B60A49F2D54}" presName="parentShp" presStyleLbl="node1" presStyleIdx="1" presStyleCnt="6">
        <dgm:presLayoutVars>
          <dgm:bulletEnabled val="1"/>
        </dgm:presLayoutVars>
      </dgm:prSet>
      <dgm:spPr/>
    </dgm:pt>
    <dgm:pt modelId="{2F5C02F3-569C-465D-BC23-E929A947EC32}" type="pres">
      <dgm:prSet presAssocID="{7CFDE336-2EB3-4077-8FD0-9B60A49F2D54}" presName="childShp" presStyleLbl="bgAccFollowNode1" presStyleIdx="1" presStyleCnt="6">
        <dgm:presLayoutVars>
          <dgm:bulletEnabled val="1"/>
        </dgm:presLayoutVars>
      </dgm:prSet>
      <dgm:spPr/>
    </dgm:pt>
    <dgm:pt modelId="{7E354488-400D-4BB8-9050-B4D625D0797F}" type="pres">
      <dgm:prSet presAssocID="{3DFC08C6-970B-4788-A436-425B2759AAF1}" presName="spacing" presStyleCnt="0"/>
      <dgm:spPr/>
    </dgm:pt>
    <dgm:pt modelId="{C74C1B88-5093-4AC2-818B-0695ABF9B8CA}" type="pres">
      <dgm:prSet presAssocID="{5D9B954C-BBAF-4AF0-989F-FFAF56AC84CE}" presName="linNode" presStyleCnt="0"/>
      <dgm:spPr/>
    </dgm:pt>
    <dgm:pt modelId="{21C5AC0D-5B0F-4EB5-87A8-62C327973001}" type="pres">
      <dgm:prSet presAssocID="{5D9B954C-BBAF-4AF0-989F-FFAF56AC84CE}" presName="parentShp" presStyleLbl="node1" presStyleIdx="2" presStyleCnt="6">
        <dgm:presLayoutVars>
          <dgm:bulletEnabled val="1"/>
        </dgm:presLayoutVars>
      </dgm:prSet>
      <dgm:spPr/>
    </dgm:pt>
    <dgm:pt modelId="{E1A34042-7EC7-48A2-9D6E-A9E7C5AD2547}" type="pres">
      <dgm:prSet presAssocID="{5D9B954C-BBAF-4AF0-989F-FFAF56AC84CE}" presName="childShp" presStyleLbl="bgAccFollowNode1" presStyleIdx="2" presStyleCnt="6">
        <dgm:presLayoutVars>
          <dgm:bulletEnabled val="1"/>
        </dgm:presLayoutVars>
      </dgm:prSet>
      <dgm:spPr/>
    </dgm:pt>
    <dgm:pt modelId="{5AE1D05E-F465-4BEB-9BE7-5A95E63D050B}" type="pres">
      <dgm:prSet presAssocID="{8BBCA85B-D851-4583-B95E-0483E6516969}" presName="spacing" presStyleCnt="0"/>
      <dgm:spPr/>
    </dgm:pt>
    <dgm:pt modelId="{31846EB5-C8C8-447E-8552-3A987A976444}" type="pres">
      <dgm:prSet presAssocID="{32755EB1-E7AE-4AE8-BDE0-DFC2CF94EC58}" presName="linNode" presStyleCnt="0"/>
      <dgm:spPr/>
    </dgm:pt>
    <dgm:pt modelId="{96489F04-2357-427A-A9FF-EAE52F444F0B}" type="pres">
      <dgm:prSet presAssocID="{32755EB1-E7AE-4AE8-BDE0-DFC2CF94EC58}" presName="parentShp" presStyleLbl="node1" presStyleIdx="3" presStyleCnt="6">
        <dgm:presLayoutVars>
          <dgm:bulletEnabled val="1"/>
        </dgm:presLayoutVars>
      </dgm:prSet>
      <dgm:spPr/>
    </dgm:pt>
    <dgm:pt modelId="{E46F3231-25C8-4EDD-BF7C-7DF372F1A695}" type="pres">
      <dgm:prSet presAssocID="{32755EB1-E7AE-4AE8-BDE0-DFC2CF94EC58}" presName="childShp" presStyleLbl="bgAccFollowNode1" presStyleIdx="3" presStyleCnt="6">
        <dgm:presLayoutVars>
          <dgm:bulletEnabled val="1"/>
        </dgm:presLayoutVars>
      </dgm:prSet>
      <dgm:spPr/>
    </dgm:pt>
    <dgm:pt modelId="{9554CCF5-BEC9-4959-9441-CA8C4C460DF8}" type="pres">
      <dgm:prSet presAssocID="{88935236-0387-4BE8-B914-FB023C890C5E}" presName="spacing" presStyleCnt="0"/>
      <dgm:spPr/>
    </dgm:pt>
    <dgm:pt modelId="{3C0BD819-4FB1-417A-A2C3-8AAB47737E52}" type="pres">
      <dgm:prSet presAssocID="{8F342E91-F0CA-42CF-8748-0008E8D9F1C8}" presName="linNode" presStyleCnt="0"/>
      <dgm:spPr/>
    </dgm:pt>
    <dgm:pt modelId="{4A32C42D-2075-4D37-A309-91A531649DD7}" type="pres">
      <dgm:prSet presAssocID="{8F342E91-F0CA-42CF-8748-0008E8D9F1C8}" presName="parentShp" presStyleLbl="node1" presStyleIdx="4" presStyleCnt="6">
        <dgm:presLayoutVars>
          <dgm:bulletEnabled val="1"/>
        </dgm:presLayoutVars>
      </dgm:prSet>
      <dgm:spPr/>
    </dgm:pt>
    <dgm:pt modelId="{FF68D441-C1BC-4C53-BA06-8FE5A4D4BB16}" type="pres">
      <dgm:prSet presAssocID="{8F342E91-F0CA-42CF-8748-0008E8D9F1C8}" presName="childShp" presStyleLbl="bgAccFollowNode1" presStyleIdx="4" presStyleCnt="6">
        <dgm:presLayoutVars>
          <dgm:bulletEnabled val="1"/>
        </dgm:presLayoutVars>
      </dgm:prSet>
      <dgm:spPr/>
    </dgm:pt>
    <dgm:pt modelId="{C54EFBB9-DF9A-442C-A20E-C17D130C4158}" type="pres">
      <dgm:prSet presAssocID="{8688B884-C302-42DA-A40D-7D7B7B1FA552}" presName="spacing" presStyleCnt="0"/>
      <dgm:spPr/>
    </dgm:pt>
    <dgm:pt modelId="{FB549B2F-557C-470E-ABE7-DBF2A70A7F02}" type="pres">
      <dgm:prSet presAssocID="{1C816891-CD2D-47EA-852E-407E4C0497D7}" presName="linNode" presStyleCnt="0"/>
      <dgm:spPr/>
    </dgm:pt>
    <dgm:pt modelId="{767B221F-11AF-4A4E-86A4-E1F7A96BBC94}" type="pres">
      <dgm:prSet presAssocID="{1C816891-CD2D-47EA-852E-407E4C0497D7}" presName="parentShp" presStyleLbl="node1" presStyleIdx="5" presStyleCnt="6">
        <dgm:presLayoutVars>
          <dgm:bulletEnabled val="1"/>
        </dgm:presLayoutVars>
      </dgm:prSet>
      <dgm:spPr/>
    </dgm:pt>
    <dgm:pt modelId="{B1BB5379-6DAB-420A-B09C-DD646961D835}" type="pres">
      <dgm:prSet presAssocID="{1C816891-CD2D-47EA-852E-407E4C0497D7}" presName="childShp" presStyleLbl="bgAccFollowNode1" presStyleIdx="5" presStyleCnt="6">
        <dgm:presLayoutVars>
          <dgm:bulletEnabled val="1"/>
        </dgm:presLayoutVars>
      </dgm:prSet>
      <dgm:spPr/>
    </dgm:pt>
  </dgm:ptLst>
  <dgm:cxnLst>
    <dgm:cxn modelId="{7F735403-26E9-4C29-B164-49960F1FDA55}" type="presOf" srcId="{EB834B0B-A7AB-4381-B14F-F06058876A3C}" destId="{4B1E1780-1CEB-4D2F-AF06-288083503977}" srcOrd="0" destOrd="0" presId="urn:microsoft.com/office/officeart/2005/8/layout/vList6"/>
    <dgm:cxn modelId="{EECCE60B-58C5-41DA-BC32-32F68CE9655A}" srcId="{EB834B0B-A7AB-4381-B14F-F06058876A3C}" destId="{32755EB1-E7AE-4AE8-BDE0-DFC2CF94EC58}" srcOrd="3" destOrd="0" parTransId="{83032657-9E11-4683-91BC-9AC01669E21A}" sibTransId="{88935236-0387-4BE8-B914-FB023C890C5E}"/>
    <dgm:cxn modelId="{3E62B80F-29B4-4F84-AD4A-4D1308D849D3}" type="presOf" srcId="{9F203DFD-B7B1-446F-A7C5-9FFCF58A3BE3}" destId="{E46F3231-25C8-4EDD-BF7C-7DF372F1A695}" srcOrd="0" destOrd="0" presId="urn:microsoft.com/office/officeart/2005/8/layout/vList6"/>
    <dgm:cxn modelId="{88137114-B42E-4660-9872-863C22ABDF61}" srcId="{6570907A-4BFB-4861-AA07-BEEE473F82D7}" destId="{8FD55BAB-CE21-44A7-A611-89AEDC82A05B}" srcOrd="0" destOrd="0" parTransId="{7E8CA028-206E-4796-8B2D-20757841D1DE}" sibTransId="{84B303A1-5693-40DF-9376-2FE9479C59BC}"/>
    <dgm:cxn modelId="{6376C114-3210-47B2-8378-49A83DF81069}" type="presOf" srcId="{172BCC36-4E72-49CD-AA3C-A719763E3D4F}" destId="{B1BB5379-6DAB-420A-B09C-DD646961D835}" srcOrd="0" destOrd="0" presId="urn:microsoft.com/office/officeart/2005/8/layout/vList6"/>
    <dgm:cxn modelId="{0369D114-5A7E-41AE-A18C-D6D25001F989}" srcId="{8F342E91-F0CA-42CF-8748-0008E8D9F1C8}" destId="{BA5B2035-18A6-47CF-9D05-444CB6C0B0D4}" srcOrd="0" destOrd="0" parTransId="{CD4265D0-E148-454E-AC30-F490F580BD59}" sibTransId="{6B5D6401-A659-4480-8C71-3FCF46377006}"/>
    <dgm:cxn modelId="{BB511718-8030-49D4-8EBA-D59BC576AEBA}" type="presOf" srcId="{8F342E91-F0CA-42CF-8748-0008E8D9F1C8}" destId="{4A32C42D-2075-4D37-A309-91A531649DD7}" srcOrd="0" destOrd="0" presId="urn:microsoft.com/office/officeart/2005/8/layout/vList6"/>
    <dgm:cxn modelId="{E5D27819-035E-434C-93CC-71824809D7D7}" srcId="{EB834B0B-A7AB-4381-B14F-F06058876A3C}" destId="{5D9B954C-BBAF-4AF0-989F-FFAF56AC84CE}" srcOrd="2" destOrd="0" parTransId="{AA9E29FC-2DA2-4B7F-8F61-4AD374BA5F85}" sibTransId="{8BBCA85B-D851-4583-B95E-0483E6516969}"/>
    <dgm:cxn modelId="{B8C88224-BD9A-4004-938D-EC00958975EE}" type="presOf" srcId="{8FD55BAB-CE21-44A7-A611-89AEDC82A05B}" destId="{C3B19176-2111-43ED-82B5-D5A8B73FADE7}" srcOrd="0" destOrd="0" presId="urn:microsoft.com/office/officeart/2005/8/layout/vList6"/>
    <dgm:cxn modelId="{B60B4725-BFD1-43BD-89C8-CCFC0E55A42C}" type="presOf" srcId="{32755EB1-E7AE-4AE8-BDE0-DFC2CF94EC58}" destId="{96489F04-2357-427A-A9FF-EAE52F444F0B}" srcOrd="0" destOrd="0" presId="urn:microsoft.com/office/officeart/2005/8/layout/vList6"/>
    <dgm:cxn modelId="{7B458B2F-28F9-4AA1-B936-27D4CE0E0060}" type="presOf" srcId="{BA5B2035-18A6-47CF-9D05-444CB6C0B0D4}" destId="{FF68D441-C1BC-4C53-BA06-8FE5A4D4BB16}" srcOrd="0" destOrd="0" presId="urn:microsoft.com/office/officeart/2005/8/layout/vList6"/>
    <dgm:cxn modelId="{1AA30D5C-E332-495E-9C0B-FCBAAB41B53D}" type="presOf" srcId="{1C816891-CD2D-47EA-852E-407E4C0497D7}" destId="{767B221F-11AF-4A4E-86A4-E1F7A96BBC94}" srcOrd="0" destOrd="0" presId="urn:microsoft.com/office/officeart/2005/8/layout/vList6"/>
    <dgm:cxn modelId="{00C5FE61-3F17-4038-B7C6-3E79657C9A4D}" type="presOf" srcId="{5D9B954C-BBAF-4AF0-989F-FFAF56AC84CE}" destId="{21C5AC0D-5B0F-4EB5-87A8-62C327973001}" srcOrd="0" destOrd="0" presId="urn:microsoft.com/office/officeart/2005/8/layout/vList6"/>
    <dgm:cxn modelId="{298B3F68-3AB2-41F1-83CB-EFB799363481}" srcId="{7CFDE336-2EB3-4077-8FD0-9B60A49F2D54}" destId="{B1CFEF02-3D1E-4282-A029-BA63284F9DA6}" srcOrd="0" destOrd="0" parTransId="{E3BDB4CF-70AC-4B94-AA19-3364C5D96554}" sibTransId="{4796325C-DDFF-48F8-AAF0-08770B3B5F53}"/>
    <dgm:cxn modelId="{50A01F6B-3C44-4D09-901C-0031BC268312}" type="presOf" srcId="{3D8BBFFE-3810-4785-A2BF-32CB56F83B82}" destId="{E1A34042-7EC7-48A2-9D6E-A9E7C5AD2547}" srcOrd="0" destOrd="0" presId="urn:microsoft.com/office/officeart/2005/8/layout/vList6"/>
    <dgm:cxn modelId="{1BABA76E-4F1E-429C-A3D6-BB080C79B5D6}" srcId="{1C816891-CD2D-47EA-852E-407E4C0497D7}" destId="{172BCC36-4E72-49CD-AA3C-A719763E3D4F}" srcOrd="0" destOrd="0" parTransId="{EF457B20-1726-46F1-8626-9AC7509F8484}" sibTransId="{2B95A5CE-2AE5-4CD5-9ADE-22419E9C4371}"/>
    <dgm:cxn modelId="{25522771-8497-41A3-A275-C823681DEDF0}" type="presOf" srcId="{6570907A-4BFB-4861-AA07-BEEE473F82D7}" destId="{93649DD5-F208-421A-8D16-3FCEE6BB9F83}" srcOrd="0" destOrd="0" presId="urn:microsoft.com/office/officeart/2005/8/layout/vList6"/>
    <dgm:cxn modelId="{1F10E759-EFD1-4A69-8BC3-B15E6081D590}" srcId="{EB834B0B-A7AB-4381-B14F-F06058876A3C}" destId="{6570907A-4BFB-4861-AA07-BEEE473F82D7}" srcOrd="0" destOrd="0" parTransId="{26E672E4-DDA4-40FF-B9EC-9A89D5E4BF3B}" sibTransId="{45FF53E4-7A5D-4A06-94BD-5E8B8BF09E32}"/>
    <dgm:cxn modelId="{9E55057A-6D55-46C8-936B-05893D7362B3}" srcId="{EB834B0B-A7AB-4381-B14F-F06058876A3C}" destId="{7CFDE336-2EB3-4077-8FD0-9B60A49F2D54}" srcOrd="1" destOrd="0" parTransId="{293CF48B-9FC0-43C8-8310-1925D1621064}" sibTransId="{3DFC08C6-970B-4788-A436-425B2759AAF1}"/>
    <dgm:cxn modelId="{B53FCB8B-89B4-4F7F-BC5D-9C5033EF73FC}" srcId="{EB834B0B-A7AB-4381-B14F-F06058876A3C}" destId="{1C816891-CD2D-47EA-852E-407E4C0497D7}" srcOrd="5" destOrd="0" parTransId="{5FD43583-D6FE-4185-977F-A3A17C20AC3B}" sibTransId="{83E4618B-DB73-46B7-AFAF-EBBF466A6B2E}"/>
    <dgm:cxn modelId="{BB826F9A-715B-434C-ADCA-7A4027EEBFF1}" type="presOf" srcId="{B1CFEF02-3D1E-4282-A029-BA63284F9DA6}" destId="{2F5C02F3-569C-465D-BC23-E929A947EC32}" srcOrd="0" destOrd="0" presId="urn:microsoft.com/office/officeart/2005/8/layout/vList6"/>
    <dgm:cxn modelId="{1599AA9D-9CA3-4F20-9801-21F3300129DB}" type="presOf" srcId="{7CFDE336-2EB3-4077-8FD0-9B60A49F2D54}" destId="{97F1DA38-8BD3-4A1F-8440-63937F47EEB3}" srcOrd="0" destOrd="0" presId="urn:microsoft.com/office/officeart/2005/8/layout/vList6"/>
    <dgm:cxn modelId="{87D5B7C3-588F-4D4C-A1F9-BF86664505B9}" srcId="{5D9B954C-BBAF-4AF0-989F-FFAF56AC84CE}" destId="{3D8BBFFE-3810-4785-A2BF-32CB56F83B82}" srcOrd="0" destOrd="0" parTransId="{D943BB8C-0FE2-4EE5-B562-407599CDCF85}" sibTransId="{5453AD1D-9D9E-48F1-9D84-52DFB6F75A28}"/>
    <dgm:cxn modelId="{456268C4-F5C1-499B-A486-16043448B657}" srcId="{32755EB1-E7AE-4AE8-BDE0-DFC2CF94EC58}" destId="{9F203DFD-B7B1-446F-A7C5-9FFCF58A3BE3}" srcOrd="0" destOrd="0" parTransId="{893172E0-4ADE-412D-A5D9-48AC3E961F2A}" sibTransId="{4FB619D4-88E9-4AF6-89CA-DC2BD02BAEC6}"/>
    <dgm:cxn modelId="{0DD6D9EF-8033-4FD3-9BE6-0DAC054F4E34}" srcId="{EB834B0B-A7AB-4381-B14F-F06058876A3C}" destId="{8F342E91-F0CA-42CF-8748-0008E8D9F1C8}" srcOrd="4" destOrd="0" parTransId="{FC5A5321-7F54-4A51-AF7F-8424759196A1}" sibTransId="{8688B884-C302-42DA-A40D-7D7B7B1FA552}"/>
    <dgm:cxn modelId="{8101AF59-13E5-4ABA-A68A-A009D920966F}" type="presParOf" srcId="{4B1E1780-1CEB-4D2F-AF06-288083503977}" destId="{26982207-0DBD-4180-A653-F91FE2E3CAF0}" srcOrd="0" destOrd="0" presId="urn:microsoft.com/office/officeart/2005/8/layout/vList6"/>
    <dgm:cxn modelId="{526B71CA-4D1A-4A47-AEFA-5F4F3886737C}" type="presParOf" srcId="{26982207-0DBD-4180-A653-F91FE2E3CAF0}" destId="{93649DD5-F208-421A-8D16-3FCEE6BB9F83}" srcOrd="0" destOrd="0" presId="urn:microsoft.com/office/officeart/2005/8/layout/vList6"/>
    <dgm:cxn modelId="{C175015D-05CE-41A7-B392-A5E5FA63968F}" type="presParOf" srcId="{26982207-0DBD-4180-A653-F91FE2E3CAF0}" destId="{C3B19176-2111-43ED-82B5-D5A8B73FADE7}" srcOrd="1" destOrd="0" presId="urn:microsoft.com/office/officeart/2005/8/layout/vList6"/>
    <dgm:cxn modelId="{33C43276-89D1-4900-A3E4-1B2DF8AA03B7}" type="presParOf" srcId="{4B1E1780-1CEB-4D2F-AF06-288083503977}" destId="{9B078BE5-A4A8-46C2-9BF1-C533EBFEA939}" srcOrd="1" destOrd="0" presId="urn:microsoft.com/office/officeart/2005/8/layout/vList6"/>
    <dgm:cxn modelId="{A39F959C-8FA7-4523-8942-1F3E1422075E}" type="presParOf" srcId="{4B1E1780-1CEB-4D2F-AF06-288083503977}" destId="{1947C665-D1DA-4C82-8AFD-F7EB16119CAB}" srcOrd="2" destOrd="0" presId="urn:microsoft.com/office/officeart/2005/8/layout/vList6"/>
    <dgm:cxn modelId="{73A1869E-76CD-4407-976A-742A85963A9A}" type="presParOf" srcId="{1947C665-D1DA-4C82-8AFD-F7EB16119CAB}" destId="{97F1DA38-8BD3-4A1F-8440-63937F47EEB3}" srcOrd="0" destOrd="0" presId="urn:microsoft.com/office/officeart/2005/8/layout/vList6"/>
    <dgm:cxn modelId="{F5290E7F-2F3E-4C9C-BB99-78E652186999}" type="presParOf" srcId="{1947C665-D1DA-4C82-8AFD-F7EB16119CAB}" destId="{2F5C02F3-569C-465D-BC23-E929A947EC32}" srcOrd="1" destOrd="0" presId="urn:microsoft.com/office/officeart/2005/8/layout/vList6"/>
    <dgm:cxn modelId="{A13C53BF-5449-4E9E-A4EE-032EB29FFE26}" type="presParOf" srcId="{4B1E1780-1CEB-4D2F-AF06-288083503977}" destId="{7E354488-400D-4BB8-9050-B4D625D0797F}" srcOrd="3" destOrd="0" presId="urn:microsoft.com/office/officeart/2005/8/layout/vList6"/>
    <dgm:cxn modelId="{2CB53301-E212-45C6-912E-05498BAB86F1}" type="presParOf" srcId="{4B1E1780-1CEB-4D2F-AF06-288083503977}" destId="{C74C1B88-5093-4AC2-818B-0695ABF9B8CA}" srcOrd="4" destOrd="0" presId="urn:microsoft.com/office/officeart/2005/8/layout/vList6"/>
    <dgm:cxn modelId="{F4CF9764-E4D8-4AC7-AEDF-DDE036457842}" type="presParOf" srcId="{C74C1B88-5093-4AC2-818B-0695ABF9B8CA}" destId="{21C5AC0D-5B0F-4EB5-87A8-62C327973001}" srcOrd="0" destOrd="0" presId="urn:microsoft.com/office/officeart/2005/8/layout/vList6"/>
    <dgm:cxn modelId="{5C1C6927-4256-46EE-AB87-12E81F588C93}" type="presParOf" srcId="{C74C1B88-5093-4AC2-818B-0695ABF9B8CA}" destId="{E1A34042-7EC7-48A2-9D6E-A9E7C5AD2547}" srcOrd="1" destOrd="0" presId="urn:microsoft.com/office/officeart/2005/8/layout/vList6"/>
    <dgm:cxn modelId="{1643F969-85CB-4540-B8F2-01EFA6E99E09}" type="presParOf" srcId="{4B1E1780-1CEB-4D2F-AF06-288083503977}" destId="{5AE1D05E-F465-4BEB-9BE7-5A95E63D050B}" srcOrd="5" destOrd="0" presId="urn:microsoft.com/office/officeart/2005/8/layout/vList6"/>
    <dgm:cxn modelId="{88C3E535-DF8F-4E57-AEF6-69FF1C77B95D}" type="presParOf" srcId="{4B1E1780-1CEB-4D2F-AF06-288083503977}" destId="{31846EB5-C8C8-447E-8552-3A987A976444}" srcOrd="6" destOrd="0" presId="urn:microsoft.com/office/officeart/2005/8/layout/vList6"/>
    <dgm:cxn modelId="{F9F6AC91-3D01-43FE-AFA6-585076338050}" type="presParOf" srcId="{31846EB5-C8C8-447E-8552-3A987A976444}" destId="{96489F04-2357-427A-A9FF-EAE52F444F0B}" srcOrd="0" destOrd="0" presId="urn:microsoft.com/office/officeart/2005/8/layout/vList6"/>
    <dgm:cxn modelId="{6A59D7E2-F8CA-4DF8-8CA1-F98BA02FF8C0}" type="presParOf" srcId="{31846EB5-C8C8-447E-8552-3A987A976444}" destId="{E46F3231-25C8-4EDD-BF7C-7DF372F1A695}" srcOrd="1" destOrd="0" presId="urn:microsoft.com/office/officeart/2005/8/layout/vList6"/>
    <dgm:cxn modelId="{ED768BBC-6E30-4408-A1D6-7D619C46118C}" type="presParOf" srcId="{4B1E1780-1CEB-4D2F-AF06-288083503977}" destId="{9554CCF5-BEC9-4959-9441-CA8C4C460DF8}" srcOrd="7" destOrd="0" presId="urn:microsoft.com/office/officeart/2005/8/layout/vList6"/>
    <dgm:cxn modelId="{3542D0B2-3440-4C12-8C12-210F59322574}" type="presParOf" srcId="{4B1E1780-1CEB-4D2F-AF06-288083503977}" destId="{3C0BD819-4FB1-417A-A2C3-8AAB47737E52}" srcOrd="8" destOrd="0" presId="urn:microsoft.com/office/officeart/2005/8/layout/vList6"/>
    <dgm:cxn modelId="{11490D28-4AE0-462F-8D33-80CEF39421F8}" type="presParOf" srcId="{3C0BD819-4FB1-417A-A2C3-8AAB47737E52}" destId="{4A32C42D-2075-4D37-A309-91A531649DD7}" srcOrd="0" destOrd="0" presId="urn:microsoft.com/office/officeart/2005/8/layout/vList6"/>
    <dgm:cxn modelId="{663A9315-E44B-4ABC-A01C-EA30AEEAAE37}" type="presParOf" srcId="{3C0BD819-4FB1-417A-A2C3-8AAB47737E52}" destId="{FF68D441-C1BC-4C53-BA06-8FE5A4D4BB16}" srcOrd="1" destOrd="0" presId="urn:microsoft.com/office/officeart/2005/8/layout/vList6"/>
    <dgm:cxn modelId="{DD065337-F9B6-4B72-BF37-128CFEF8271A}" type="presParOf" srcId="{4B1E1780-1CEB-4D2F-AF06-288083503977}" destId="{C54EFBB9-DF9A-442C-A20E-C17D130C4158}" srcOrd="9" destOrd="0" presId="urn:microsoft.com/office/officeart/2005/8/layout/vList6"/>
    <dgm:cxn modelId="{9103B54F-0992-4AB0-93C2-D70AD9C237E6}" type="presParOf" srcId="{4B1E1780-1CEB-4D2F-AF06-288083503977}" destId="{FB549B2F-557C-470E-ABE7-DBF2A70A7F02}" srcOrd="10" destOrd="0" presId="urn:microsoft.com/office/officeart/2005/8/layout/vList6"/>
    <dgm:cxn modelId="{D7D6FF66-5A58-4F93-8D79-B9039786C411}" type="presParOf" srcId="{FB549B2F-557C-470E-ABE7-DBF2A70A7F02}" destId="{767B221F-11AF-4A4E-86A4-E1F7A96BBC94}" srcOrd="0" destOrd="0" presId="urn:microsoft.com/office/officeart/2005/8/layout/vList6"/>
    <dgm:cxn modelId="{494A86FE-C471-48EB-B7DC-7CA141DED688}" type="presParOf" srcId="{FB549B2F-557C-470E-ABE7-DBF2A70A7F02}" destId="{B1BB5379-6DAB-420A-B09C-DD646961D835}"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83A7EA-7B5A-4FCB-9B42-F24236E69833}">
      <dsp:nvSpPr>
        <dsp:cNvPr id="0" name=""/>
        <dsp:cNvSpPr/>
      </dsp:nvSpPr>
      <dsp:spPr>
        <a:xfrm>
          <a:off x="1749547" y="1192382"/>
          <a:ext cx="2482268" cy="2482268"/>
        </a:xfrm>
        <a:prstGeom prst="ellipse">
          <a:avLst/>
        </a:prstGeom>
        <a:solidFill>
          <a:srgbClr val="FFFF00">
            <a:alpha val="50000"/>
          </a:srgbClr>
        </a:solidFill>
        <a:ln w="12700" cap="flat" cmpd="sng" algn="ctr">
          <a:solidFill>
            <a:srgbClr val="01023B"/>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en-IN" sz="3200" kern="1200" dirty="0"/>
            <a:t>Computer Vision</a:t>
          </a:r>
        </a:p>
      </dsp:txBody>
      <dsp:txXfrm>
        <a:off x="2113067" y="1555902"/>
        <a:ext cx="1755228" cy="1755228"/>
      </dsp:txXfrm>
    </dsp:sp>
    <dsp:sp modelId="{8D5F4F53-B2F5-435A-9C3E-0FAFE672E632}">
      <dsp:nvSpPr>
        <dsp:cNvPr id="0" name=""/>
        <dsp:cNvSpPr/>
      </dsp:nvSpPr>
      <dsp:spPr>
        <a:xfrm>
          <a:off x="2395274" y="188765"/>
          <a:ext cx="1241134" cy="1241134"/>
        </a:xfrm>
        <a:prstGeom prst="ellipse">
          <a:avLst/>
        </a:prstGeom>
        <a:solidFill>
          <a:srgbClr val="FF000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t>Image Classification</a:t>
          </a:r>
        </a:p>
      </dsp:txBody>
      <dsp:txXfrm>
        <a:off x="2577034" y="370525"/>
        <a:ext cx="877614" cy="877614"/>
      </dsp:txXfrm>
    </dsp:sp>
    <dsp:sp modelId="{46E56B8C-D776-4058-ADD8-E007840F96CB}">
      <dsp:nvSpPr>
        <dsp:cNvPr id="0" name=""/>
        <dsp:cNvSpPr/>
      </dsp:nvSpPr>
      <dsp:spPr>
        <a:xfrm>
          <a:off x="3793860" y="2611185"/>
          <a:ext cx="1241134" cy="1241134"/>
        </a:xfrm>
        <a:prstGeom prst="ellipse">
          <a:avLst/>
        </a:prstGeom>
        <a:solidFill>
          <a:schemeClr val="accent5">
            <a:lumMod val="50000"/>
            <a:lumOff val="50000"/>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t>Object localization </a:t>
          </a:r>
        </a:p>
      </dsp:txBody>
      <dsp:txXfrm>
        <a:off x="3975620" y="2792945"/>
        <a:ext cx="877614" cy="877614"/>
      </dsp:txXfrm>
    </dsp:sp>
    <dsp:sp modelId="{F2A29868-583D-4FE0-A7EA-FBEDC1391157}">
      <dsp:nvSpPr>
        <dsp:cNvPr id="0" name=""/>
        <dsp:cNvSpPr/>
      </dsp:nvSpPr>
      <dsp:spPr>
        <a:xfrm>
          <a:off x="996689" y="2611185"/>
          <a:ext cx="1241134" cy="1241134"/>
        </a:xfrm>
        <a:prstGeom prst="ellipse">
          <a:avLst/>
        </a:prstGeom>
        <a:solidFill>
          <a:srgbClr val="00B05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t>Object detection</a:t>
          </a:r>
        </a:p>
      </dsp:txBody>
      <dsp:txXfrm>
        <a:off x="1178449" y="2792945"/>
        <a:ext cx="877614" cy="8776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83A7EA-7B5A-4FCB-9B42-F24236E69833}">
      <dsp:nvSpPr>
        <dsp:cNvPr id="0" name=""/>
        <dsp:cNvSpPr/>
      </dsp:nvSpPr>
      <dsp:spPr>
        <a:xfrm>
          <a:off x="1749547" y="1192382"/>
          <a:ext cx="2482268" cy="2482268"/>
        </a:xfrm>
        <a:prstGeom prst="ellipse">
          <a:avLst/>
        </a:prstGeom>
        <a:solidFill>
          <a:schemeClr val="tx2">
            <a:lumMod val="60000"/>
            <a:lumOff val="40000"/>
            <a:alpha val="50000"/>
          </a:schemeClr>
        </a:solidFill>
        <a:ln w="12700" cap="flat" cmpd="sng" algn="ctr">
          <a:solidFill>
            <a:srgbClr val="01023B"/>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en-IN" sz="3200" kern="1200" dirty="0" err="1"/>
            <a:t>Yolo</a:t>
          </a:r>
          <a:r>
            <a:rPr lang="en-IN" sz="3200" kern="1200" dirty="0"/>
            <a:t> Algorithm</a:t>
          </a:r>
        </a:p>
      </dsp:txBody>
      <dsp:txXfrm>
        <a:off x="2113067" y="1555902"/>
        <a:ext cx="1755228" cy="1755228"/>
      </dsp:txXfrm>
    </dsp:sp>
    <dsp:sp modelId="{8D5F4F53-B2F5-435A-9C3E-0FAFE672E632}">
      <dsp:nvSpPr>
        <dsp:cNvPr id="0" name=""/>
        <dsp:cNvSpPr/>
      </dsp:nvSpPr>
      <dsp:spPr>
        <a:xfrm>
          <a:off x="2395274" y="188765"/>
          <a:ext cx="1241134" cy="1241134"/>
        </a:xfrm>
        <a:prstGeom prst="ellipse">
          <a:avLst/>
        </a:prstGeom>
        <a:solidFill>
          <a:srgbClr val="FFC00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kern="1200" dirty="0"/>
            <a:t>1.Residual Blocks</a:t>
          </a:r>
        </a:p>
      </dsp:txBody>
      <dsp:txXfrm>
        <a:off x="2577034" y="370525"/>
        <a:ext cx="877614" cy="877614"/>
      </dsp:txXfrm>
    </dsp:sp>
    <dsp:sp modelId="{46E56B8C-D776-4058-ADD8-E007840F96CB}">
      <dsp:nvSpPr>
        <dsp:cNvPr id="0" name=""/>
        <dsp:cNvSpPr/>
      </dsp:nvSpPr>
      <dsp:spPr>
        <a:xfrm>
          <a:off x="3894529" y="2686685"/>
          <a:ext cx="1241134" cy="1241134"/>
        </a:xfrm>
        <a:prstGeom prst="ellipse">
          <a:avLst/>
        </a:prstGeom>
        <a:solidFill>
          <a:schemeClr val="accent5">
            <a:lumMod val="50000"/>
            <a:lumOff val="50000"/>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0" i="0" kern="1200" dirty="0"/>
            <a:t>3..Intersection Over Union (IOU)</a:t>
          </a:r>
          <a:endParaRPr lang="en-IN" sz="1100" kern="1200" dirty="0"/>
        </a:p>
      </dsp:txBody>
      <dsp:txXfrm>
        <a:off x="4076289" y="2868445"/>
        <a:ext cx="877614" cy="877614"/>
      </dsp:txXfrm>
    </dsp:sp>
    <dsp:sp modelId="{F2A29868-583D-4FE0-A7EA-FBEDC1391157}">
      <dsp:nvSpPr>
        <dsp:cNvPr id="0" name=""/>
        <dsp:cNvSpPr/>
      </dsp:nvSpPr>
      <dsp:spPr>
        <a:xfrm>
          <a:off x="921191" y="2686688"/>
          <a:ext cx="1241134" cy="1241134"/>
        </a:xfrm>
        <a:prstGeom prst="ellipse">
          <a:avLst/>
        </a:prstGeom>
        <a:solidFill>
          <a:srgbClr val="00B05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0" i="0" kern="1200" dirty="0"/>
            <a:t>2. Bounding Box Regression</a:t>
          </a:r>
          <a:endParaRPr lang="en-IN" sz="1100" kern="1200" dirty="0"/>
        </a:p>
      </dsp:txBody>
      <dsp:txXfrm>
        <a:off x="1102951" y="2868448"/>
        <a:ext cx="877614" cy="87761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B19176-2111-43ED-82B5-D5A8B73FADE7}">
      <dsp:nvSpPr>
        <dsp:cNvPr id="0" name=""/>
        <dsp:cNvSpPr/>
      </dsp:nvSpPr>
      <dsp:spPr>
        <a:xfrm>
          <a:off x="4556154" y="0"/>
          <a:ext cx="6834231" cy="584505"/>
        </a:xfrm>
        <a:prstGeom prst="rightArrow">
          <a:avLst>
            <a:gd name="adj1" fmla="val 75000"/>
            <a:gd name="adj2" fmla="val 50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n-IN" sz="1600" kern="1200" dirty="0">
              <a:solidFill>
                <a:prstClr val="black">
                  <a:hueOff val="0"/>
                  <a:satOff val="0"/>
                  <a:lumOff val="0"/>
                  <a:alphaOff val="0"/>
                </a:prstClr>
              </a:solidFill>
              <a:latin typeface="Calibri" panose="020F0502020204030204"/>
              <a:ea typeface="+mn-ea"/>
              <a:cs typeface="+mn-cs"/>
            </a:rPr>
            <a:t>Collection of related research papers</a:t>
          </a:r>
        </a:p>
      </dsp:txBody>
      <dsp:txXfrm>
        <a:off x="4556154" y="73063"/>
        <a:ext cx="6615042" cy="438379"/>
      </dsp:txXfrm>
    </dsp:sp>
    <dsp:sp modelId="{93649DD5-F208-421A-8D16-3FCEE6BB9F83}">
      <dsp:nvSpPr>
        <dsp:cNvPr id="0" name=""/>
        <dsp:cNvSpPr/>
      </dsp:nvSpPr>
      <dsp:spPr>
        <a:xfrm>
          <a:off x="0" y="463"/>
          <a:ext cx="4556154" cy="58450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IN" sz="2900" kern="1200" dirty="0"/>
            <a:t>Aug, Sep 2021</a:t>
          </a:r>
        </a:p>
      </dsp:txBody>
      <dsp:txXfrm>
        <a:off x="28533" y="28996"/>
        <a:ext cx="4499088" cy="527439"/>
      </dsp:txXfrm>
    </dsp:sp>
    <dsp:sp modelId="{2F5C02F3-569C-465D-BC23-E929A947EC32}">
      <dsp:nvSpPr>
        <dsp:cNvPr id="0" name=""/>
        <dsp:cNvSpPr/>
      </dsp:nvSpPr>
      <dsp:spPr>
        <a:xfrm>
          <a:off x="4556154" y="643419"/>
          <a:ext cx="6834231" cy="584505"/>
        </a:xfrm>
        <a:prstGeom prst="rightArrow">
          <a:avLst>
            <a:gd name="adj1" fmla="val 75000"/>
            <a:gd name="adj2" fmla="val 50000"/>
          </a:avLst>
        </a:prstGeom>
        <a:solidFill>
          <a:schemeClr val="accent2">
            <a:tint val="40000"/>
            <a:alpha val="90000"/>
            <a:hueOff val="2519025"/>
            <a:satOff val="-13445"/>
            <a:lumOff val="-1717"/>
            <a:alphaOff val="0"/>
          </a:schemeClr>
        </a:solidFill>
        <a:ln w="12700" cap="flat" cmpd="sng" algn="ctr">
          <a:solidFill>
            <a:schemeClr val="accent2">
              <a:tint val="40000"/>
              <a:alpha val="90000"/>
              <a:hueOff val="2519025"/>
              <a:satOff val="-13445"/>
              <a:lumOff val="-171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171450" lvl="1" indent="-171450" algn="l" defTabSz="711200">
            <a:lnSpc>
              <a:spcPct val="90000"/>
            </a:lnSpc>
            <a:spcBef>
              <a:spcPct val="0"/>
            </a:spcBef>
            <a:spcAft>
              <a:spcPct val="15000"/>
            </a:spcAft>
            <a:buChar char="•"/>
          </a:pPr>
          <a:r>
            <a:rPr lang="en-IN" sz="1600" kern="1200" dirty="0"/>
            <a:t>Read for the present models in the area and the scope of improvement</a:t>
          </a:r>
        </a:p>
      </dsp:txBody>
      <dsp:txXfrm>
        <a:off x="4556154" y="716482"/>
        <a:ext cx="6615042" cy="438379"/>
      </dsp:txXfrm>
    </dsp:sp>
    <dsp:sp modelId="{97F1DA38-8BD3-4A1F-8440-63937F47EEB3}">
      <dsp:nvSpPr>
        <dsp:cNvPr id="0" name=""/>
        <dsp:cNvSpPr/>
      </dsp:nvSpPr>
      <dsp:spPr>
        <a:xfrm>
          <a:off x="0" y="643419"/>
          <a:ext cx="4556154" cy="584505"/>
        </a:xfrm>
        <a:prstGeom prst="roundRect">
          <a:avLst/>
        </a:prstGeom>
        <a:solidFill>
          <a:schemeClr val="accent2">
            <a:hueOff val="2413060"/>
            <a:satOff val="-12006"/>
            <a:lumOff val="-811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IN" sz="2900" kern="1200" dirty="0"/>
            <a:t>Oct 2021</a:t>
          </a:r>
        </a:p>
      </dsp:txBody>
      <dsp:txXfrm>
        <a:off x="28533" y="671952"/>
        <a:ext cx="4499088" cy="527439"/>
      </dsp:txXfrm>
    </dsp:sp>
    <dsp:sp modelId="{E1A34042-7EC7-48A2-9D6E-A9E7C5AD2547}">
      <dsp:nvSpPr>
        <dsp:cNvPr id="0" name=""/>
        <dsp:cNvSpPr/>
      </dsp:nvSpPr>
      <dsp:spPr>
        <a:xfrm>
          <a:off x="4556154" y="1286375"/>
          <a:ext cx="6834231" cy="584505"/>
        </a:xfrm>
        <a:prstGeom prst="rightArrow">
          <a:avLst>
            <a:gd name="adj1" fmla="val 75000"/>
            <a:gd name="adj2" fmla="val 50000"/>
          </a:avLst>
        </a:prstGeom>
        <a:solidFill>
          <a:schemeClr val="accent2">
            <a:tint val="40000"/>
            <a:alpha val="90000"/>
            <a:hueOff val="5038049"/>
            <a:satOff val="-26889"/>
            <a:lumOff val="-3434"/>
            <a:alphaOff val="0"/>
          </a:schemeClr>
        </a:solidFill>
        <a:ln w="12700" cap="flat" cmpd="sng" algn="ctr">
          <a:solidFill>
            <a:schemeClr val="accent2">
              <a:tint val="40000"/>
              <a:alpha val="90000"/>
              <a:hueOff val="5038049"/>
              <a:satOff val="-26889"/>
              <a:lumOff val="-343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171450" lvl="1" indent="-171450" algn="l" defTabSz="711200">
            <a:lnSpc>
              <a:spcPct val="90000"/>
            </a:lnSpc>
            <a:spcBef>
              <a:spcPct val="0"/>
            </a:spcBef>
            <a:spcAft>
              <a:spcPct val="15000"/>
            </a:spcAft>
            <a:buChar char="•"/>
          </a:pPr>
          <a:r>
            <a:rPr lang="en-IN" sz="1600" kern="1200" dirty="0"/>
            <a:t>Prepare the roadmap of project and presentation for college.</a:t>
          </a:r>
        </a:p>
      </dsp:txBody>
      <dsp:txXfrm>
        <a:off x="4556154" y="1359438"/>
        <a:ext cx="6615042" cy="438379"/>
      </dsp:txXfrm>
    </dsp:sp>
    <dsp:sp modelId="{21C5AC0D-5B0F-4EB5-87A8-62C327973001}">
      <dsp:nvSpPr>
        <dsp:cNvPr id="0" name=""/>
        <dsp:cNvSpPr/>
      </dsp:nvSpPr>
      <dsp:spPr>
        <a:xfrm>
          <a:off x="0" y="1286375"/>
          <a:ext cx="4556154" cy="584505"/>
        </a:xfrm>
        <a:prstGeom prst="roundRect">
          <a:avLst/>
        </a:prstGeom>
        <a:solidFill>
          <a:schemeClr val="accent2">
            <a:hueOff val="4826120"/>
            <a:satOff val="-24013"/>
            <a:lumOff val="-1623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IN" sz="2900" kern="1200" dirty="0"/>
            <a:t>Nov 2021 </a:t>
          </a:r>
        </a:p>
      </dsp:txBody>
      <dsp:txXfrm>
        <a:off x="28533" y="1314908"/>
        <a:ext cx="4499088" cy="527439"/>
      </dsp:txXfrm>
    </dsp:sp>
    <dsp:sp modelId="{E46F3231-25C8-4EDD-BF7C-7DF372F1A695}">
      <dsp:nvSpPr>
        <dsp:cNvPr id="0" name=""/>
        <dsp:cNvSpPr/>
      </dsp:nvSpPr>
      <dsp:spPr>
        <a:xfrm>
          <a:off x="4556154" y="1929331"/>
          <a:ext cx="6834231" cy="584505"/>
        </a:xfrm>
        <a:prstGeom prst="rightArrow">
          <a:avLst>
            <a:gd name="adj1" fmla="val 75000"/>
            <a:gd name="adj2" fmla="val 50000"/>
          </a:avLst>
        </a:prstGeom>
        <a:solidFill>
          <a:schemeClr val="accent2">
            <a:tint val="40000"/>
            <a:alpha val="90000"/>
            <a:hueOff val="7557074"/>
            <a:satOff val="-40334"/>
            <a:lumOff val="-5150"/>
            <a:alphaOff val="0"/>
          </a:schemeClr>
        </a:solidFill>
        <a:ln w="12700" cap="flat" cmpd="sng" algn="ctr">
          <a:solidFill>
            <a:schemeClr val="accent2">
              <a:tint val="40000"/>
              <a:alpha val="90000"/>
              <a:hueOff val="7557074"/>
              <a:satOff val="-40334"/>
              <a:lumOff val="-515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171450" lvl="1" indent="-171450" algn="l" defTabSz="711200">
            <a:lnSpc>
              <a:spcPct val="90000"/>
            </a:lnSpc>
            <a:spcBef>
              <a:spcPct val="0"/>
            </a:spcBef>
            <a:spcAft>
              <a:spcPct val="15000"/>
            </a:spcAft>
            <a:buChar char="•"/>
          </a:pPr>
          <a:r>
            <a:rPr lang="en-IN" sz="1600" kern="1200" dirty="0"/>
            <a:t>Learn the new technologies for required for this project. And collect data</a:t>
          </a:r>
        </a:p>
      </dsp:txBody>
      <dsp:txXfrm>
        <a:off x="4556154" y="2002394"/>
        <a:ext cx="6615042" cy="438379"/>
      </dsp:txXfrm>
    </dsp:sp>
    <dsp:sp modelId="{96489F04-2357-427A-A9FF-EAE52F444F0B}">
      <dsp:nvSpPr>
        <dsp:cNvPr id="0" name=""/>
        <dsp:cNvSpPr/>
      </dsp:nvSpPr>
      <dsp:spPr>
        <a:xfrm>
          <a:off x="0" y="1929331"/>
          <a:ext cx="4556154" cy="584505"/>
        </a:xfrm>
        <a:prstGeom prst="roundRect">
          <a:avLst/>
        </a:prstGeom>
        <a:solidFill>
          <a:schemeClr val="accent2">
            <a:hueOff val="7239180"/>
            <a:satOff val="-36019"/>
            <a:lumOff val="-243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IN" sz="2900" kern="1200" dirty="0"/>
            <a:t>Dec 2021</a:t>
          </a:r>
        </a:p>
      </dsp:txBody>
      <dsp:txXfrm>
        <a:off x="28533" y="1957864"/>
        <a:ext cx="4499088" cy="527439"/>
      </dsp:txXfrm>
    </dsp:sp>
    <dsp:sp modelId="{FF68D441-C1BC-4C53-BA06-8FE5A4D4BB16}">
      <dsp:nvSpPr>
        <dsp:cNvPr id="0" name=""/>
        <dsp:cNvSpPr/>
      </dsp:nvSpPr>
      <dsp:spPr>
        <a:xfrm>
          <a:off x="4556154" y="2572287"/>
          <a:ext cx="6834231" cy="584505"/>
        </a:xfrm>
        <a:prstGeom prst="rightArrow">
          <a:avLst>
            <a:gd name="adj1" fmla="val 75000"/>
            <a:gd name="adj2" fmla="val 50000"/>
          </a:avLst>
        </a:prstGeom>
        <a:solidFill>
          <a:schemeClr val="accent2">
            <a:tint val="40000"/>
            <a:alpha val="90000"/>
            <a:hueOff val="10076098"/>
            <a:satOff val="-53778"/>
            <a:lumOff val="-6867"/>
            <a:alphaOff val="0"/>
          </a:schemeClr>
        </a:solidFill>
        <a:ln w="12700" cap="flat" cmpd="sng" algn="ctr">
          <a:solidFill>
            <a:schemeClr val="accent2">
              <a:tint val="40000"/>
              <a:alpha val="90000"/>
              <a:hueOff val="10076098"/>
              <a:satOff val="-53778"/>
              <a:lumOff val="-686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171450" lvl="1" indent="-171450" algn="l" defTabSz="711200">
            <a:lnSpc>
              <a:spcPct val="90000"/>
            </a:lnSpc>
            <a:spcBef>
              <a:spcPct val="0"/>
            </a:spcBef>
            <a:spcAft>
              <a:spcPct val="15000"/>
            </a:spcAft>
            <a:buChar char="•"/>
          </a:pPr>
          <a:r>
            <a:rPr lang="en-IN" sz="1600" kern="1200" dirty="0"/>
            <a:t>Complete the model building part of project and come up with best model.</a:t>
          </a:r>
        </a:p>
      </dsp:txBody>
      <dsp:txXfrm>
        <a:off x="4556154" y="2645350"/>
        <a:ext cx="6615042" cy="438379"/>
      </dsp:txXfrm>
    </dsp:sp>
    <dsp:sp modelId="{4A32C42D-2075-4D37-A309-91A531649DD7}">
      <dsp:nvSpPr>
        <dsp:cNvPr id="0" name=""/>
        <dsp:cNvSpPr/>
      </dsp:nvSpPr>
      <dsp:spPr>
        <a:xfrm>
          <a:off x="0" y="2572287"/>
          <a:ext cx="4556154" cy="584505"/>
        </a:xfrm>
        <a:prstGeom prst="roundRect">
          <a:avLst/>
        </a:prstGeom>
        <a:solidFill>
          <a:schemeClr val="accent2">
            <a:hueOff val="9652240"/>
            <a:satOff val="-48026"/>
            <a:lumOff val="-3247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IN" sz="2900" kern="1200" dirty="0"/>
            <a:t>Jan 2022</a:t>
          </a:r>
        </a:p>
      </dsp:txBody>
      <dsp:txXfrm>
        <a:off x="28533" y="2600820"/>
        <a:ext cx="4499088" cy="527439"/>
      </dsp:txXfrm>
    </dsp:sp>
    <dsp:sp modelId="{B1BB5379-6DAB-420A-B09C-DD646961D835}">
      <dsp:nvSpPr>
        <dsp:cNvPr id="0" name=""/>
        <dsp:cNvSpPr/>
      </dsp:nvSpPr>
      <dsp:spPr>
        <a:xfrm>
          <a:off x="4556154" y="3215242"/>
          <a:ext cx="6834231" cy="584505"/>
        </a:xfrm>
        <a:prstGeom prst="rightArrow">
          <a:avLst>
            <a:gd name="adj1" fmla="val 75000"/>
            <a:gd name="adj2" fmla="val 50000"/>
          </a:avLst>
        </a:prstGeom>
        <a:solidFill>
          <a:schemeClr val="accent2">
            <a:tint val="40000"/>
            <a:alpha val="90000"/>
            <a:hueOff val="12595122"/>
            <a:satOff val="-67223"/>
            <a:lumOff val="-8584"/>
            <a:alphaOff val="0"/>
          </a:schemeClr>
        </a:solidFill>
        <a:ln w="12700" cap="flat" cmpd="sng" algn="ctr">
          <a:solidFill>
            <a:schemeClr val="accent2">
              <a:tint val="40000"/>
              <a:alpha val="90000"/>
              <a:hueOff val="12595122"/>
              <a:satOff val="-67223"/>
              <a:lumOff val="-858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171450" lvl="1" indent="-171450" algn="l" defTabSz="711200">
            <a:lnSpc>
              <a:spcPct val="90000"/>
            </a:lnSpc>
            <a:spcBef>
              <a:spcPct val="0"/>
            </a:spcBef>
            <a:spcAft>
              <a:spcPct val="15000"/>
            </a:spcAft>
            <a:buChar char="•"/>
          </a:pPr>
          <a:r>
            <a:rPr lang="en-IN" sz="1600" kern="1200" dirty="0"/>
            <a:t>Test model on unseen data. Fix Bugs. Develop front-end.</a:t>
          </a:r>
        </a:p>
      </dsp:txBody>
      <dsp:txXfrm>
        <a:off x="4556154" y="3288305"/>
        <a:ext cx="6615042" cy="438379"/>
      </dsp:txXfrm>
    </dsp:sp>
    <dsp:sp modelId="{767B221F-11AF-4A4E-86A4-E1F7A96BBC94}">
      <dsp:nvSpPr>
        <dsp:cNvPr id="0" name=""/>
        <dsp:cNvSpPr/>
      </dsp:nvSpPr>
      <dsp:spPr>
        <a:xfrm>
          <a:off x="0" y="3215242"/>
          <a:ext cx="4556154" cy="584505"/>
        </a:xfrm>
        <a:prstGeom prst="roundRect">
          <a:avLst/>
        </a:prstGeom>
        <a:solidFill>
          <a:schemeClr val="accent2">
            <a:hueOff val="12065300"/>
            <a:satOff val="-60032"/>
            <a:lumOff val="-4058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IN" sz="2900" kern="1200" dirty="0"/>
            <a:t>Feb 2022</a:t>
          </a:r>
        </a:p>
      </dsp:txBody>
      <dsp:txXfrm>
        <a:off x="28533" y="3243775"/>
        <a:ext cx="4499088" cy="527439"/>
      </dsp:txXfrm>
    </dsp:sp>
  </dsp:spTree>
</dsp:drawing>
</file>

<file path=ppt/diagrams/layout1.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12/31/2021</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jpeg>
</file>

<file path=ppt/media/image13.png>
</file>

<file path=ppt/media/image14.jpeg>
</file>

<file path=ppt/media/image15.jpe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jpeg>
</file>

<file path=ppt/media/image24.jfif>
</file>

<file path=ppt/media/image25.jfif>
</file>

<file path=ppt/media/image26.jfif>
</file>

<file path=ppt/media/image27.jfif>
</file>

<file path=ppt/media/image28.jfif>
</file>

<file path=ppt/media/image29.png>
</file>

<file path=ppt/media/image3.png>
</file>

<file path=ppt/media/image4.jp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12/30/2021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1632949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p:nvPr>
        </p:nvSpPr>
        <p:spPr>
          <a:xfrm>
            <a:off x="3512343" y="5922140"/>
            <a:ext cx="5167313" cy="518795"/>
          </a:xfrm>
        </p:spPr>
        <p:txBody>
          <a:bodyPr>
            <a:noAutofit/>
          </a:bodyPr>
          <a:lstStyle>
            <a:lvl1pPr marL="0" indent="0" algn="ctr">
              <a:buNone/>
              <a:defRPr sz="1800" spc="300">
                <a:solidFill>
                  <a:schemeClr val="tx1"/>
                </a:solidFill>
              </a:defRPr>
            </a:lvl1pPr>
            <a:lvl2pPr marL="457200" indent="0">
              <a:buNone/>
              <a:defRPr/>
            </a:lvl2pPr>
          </a:lstStyle>
          <a:p>
            <a:pPr lvl="0"/>
            <a:r>
              <a:rPr lang="en-US"/>
              <a:t>Click to edit Master text styles</a:t>
            </a:r>
          </a:p>
        </p:txBody>
      </p:sp>
      <p:sp>
        <p:nvSpPr>
          <p:cNvPr id="7" name="Text Placeholder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4038600" y="3608511"/>
            <a:ext cx="41148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cap="all" baseline="0"/>
            </a:lvl1pPr>
          </a:lstStyle>
          <a:p>
            <a:r>
              <a:rPr lang="en-US" spc="300" dirty="0"/>
              <a:t>ANNUAL REVIEW</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2445633"/>
            <a:ext cx="11490325" cy="823913"/>
          </a:xfrm>
        </p:spPr>
        <p:txBody>
          <a:bodyPr>
            <a:noAutofit/>
          </a:bodyPr>
          <a:lstStyle>
            <a:lvl1pPr>
              <a:lnSpc>
                <a:spcPct val="150000"/>
              </a:lnSpc>
              <a:spcBef>
                <a:spcPts val="1000"/>
              </a:spcBef>
              <a:defRPr sz="4000" cap="all" spc="300" baseline="0"/>
            </a:lvl1pPr>
          </a:lstStyle>
          <a:p>
            <a:r>
              <a:rPr lang="en-US" dirty="0"/>
              <a:t>Click to edit Master TEXT styles</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58000"/>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1661160"/>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7" name="Title 1">
            <a:extLst>
              <a:ext uri="{FF2B5EF4-FFF2-40B4-BE49-F238E27FC236}">
                <a16:creationId xmlns:a16="http://schemas.microsoft.com/office/drawing/2014/main" id="{76CDEBF2-B5C9-4887-B717-81C3D1A73CA9}"/>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1319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a:noAutofit/>
          </a:bodyPr>
          <a:lstStyle/>
          <a:p>
            <a:r>
              <a:rPr lang="en-US" sz="4000" spc="300"/>
              <a:t>Click to edit Master title style</a:t>
            </a:r>
            <a:endParaRPr lang="en-US" sz="4000" spc="300"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a:noAutofit/>
          </a:bodyPr>
          <a:lstStyle>
            <a:lvl1pPr marL="0" indent="0">
              <a:buNone/>
              <a:defRPr/>
            </a:lvl1pPr>
          </a:lstStyle>
          <a:p>
            <a:r>
              <a:rPr lang="en-US" dirty="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a:noAutofit/>
          </a:bodyPr>
          <a:lstStyle>
            <a:lvl1pPr marL="0" indent="0">
              <a:buNone/>
              <a:defRPr/>
            </a:lvl1pPr>
          </a:lstStyle>
          <a:p>
            <a:r>
              <a:rPr lang="en-US" dirty="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a:noAutofit/>
          </a:bodyPr>
          <a:lstStyle>
            <a:lvl1pPr marL="0" indent="0">
              <a:buNone/>
              <a:defRPr/>
            </a:lvl1pPr>
          </a:lstStyle>
          <a:p>
            <a:r>
              <a:rPr lang="en-US" dirty="0"/>
              <a:t>Icon</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19" y="642927"/>
            <a:ext cx="4846320" cy="1435947"/>
          </a:xfrm>
        </p:spPr>
        <p:txBody>
          <a:bodyPr anchor="t">
            <a:noAutofit/>
          </a:bodyPr>
          <a:lstStyle>
            <a:lvl1pPr algn="l">
              <a:lnSpc>
                <a:spcPct val="150000"/>
              </a:lnSpc>
              <a:spcBef>
                <a:spcPts val="1000"/>
              </a:spcBef>
              <a:defRPr sz="5400" baseline="0"/>
            </a:lvl1pPr>
          </a:lstStyle>
          <a:p>
            <a:r>
              <a:rPr lang="en-US" dirty="0"/>
              <a:t>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a:noAutofit/>
          </a:bodyPr>
          <a:lstStyle>
            <a:lvl1pPr marL="0" indent="0">
              <a:buNone/>
              <a:defRPr sz="1800" spc="300"/>
            </a:lvl1pPr>
          </a:lstStyle>
          <a:p>
            <a:pPr lvl="0"/>
            <a:r>
              <a:rPr lang="en-US" dirty="0"/>
              <a:t>CLICK TO EDIT MASTER TEXT STYLES</a:t>
            </a:r>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225539"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400" spc="300" baseline="0" dirty="0">
                <a:solidFill>
                  <a:schemeClr val="lt1"/>
                </a:solidFill>
              </a:defRPr>
            </a:lvl1pPr>
          </a:lstStyle>
          <a:p>
            <a:pPr marL="0" lvl="0" algn="ctr"/>
            <a:r>
              <a:rPr lang="en-US" dirty="0"/>
              <a:t>CLICK TO 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2799617"/>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2" name="Title 1">
            <a:extLst>
              <a:ext uri="{FF2B5EF4-FFF2-40B4-BE49-F238E27FC236}">
                <a16:creationId xmlns:a16="http://schemas.microsoft.com/office/drawing/2014/main" id="{3CB0E4A3-5566-43FE-A59F-2C4F4FE7F32A}"/>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anchor="ctr"/>
          <a:lstStyle>
            <a:lvl1pPr marL="0" indent="0"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262871"/>
            <a:ext cx="5251450" cy="1661297"/>
          </a:xfrm>
        </p:spPr>
        <p:txBody>
          <a:bodyPr anchor="b"/>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251450"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oAutofit/>
          </a:bodyPr>
          <a:lstStyle>
            <a:lvl1pPr marL="0" indent="0" algn="ctr">
              <a:lnSpc>
                <a:spcPct val="100000"/>
              </a:lnSpc>
              <a:buNone/>
              <a:defRPr sz="1400" cap="all" spc="6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263841"/>
            <a:ext cx="4018722" cy="4636392"/>
          </a:xfrm>
        </p:spPr>
        <p:txBody>
          <a:bodyPr lIns="0" rIns="0">
            <a:no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p:nvPr>
        </p:nvSpPr>
        <p:spPr>
          <a:xfrm>
            <a:off x="736600" y="365125"/>
            <a:ext cx="2997200" cy="1781979"/>
          </a:xfrm>
        </p:spPr>
        <p:txBody>
          <a:bodyPr>
            <a:noAutofit/>
          </a:bodyPr>
          <a:lstStyle/>
          <a:p>
            <a:r>
              <a:rPr lang="en-US"/>
              <a:t>Click icon to add picture</a:t>
            </a:r>
            <a:endParaRPr lang="en-US" dirty="0"/>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p:nvPr>
        </p:nvSpPr>
        <p:spPr>
          <a:xfrm>
            <a:off x="4051300" y="365125"/>
            <a:ext cx="2997200" cy="1781979"/>
          </a:xfrm>
        </p:spPr>
        <p:txBody>
          <a:bodyPr>
            <a:noAutofit/>
          </a:bodyPr>
          <a:lstStyle/>
          <a:p>
            <a:r>
              <a:rPr lang="en-US"/>
              <a:t>Click icon to add picture</a:t>
            </a:r>
            <a:endParaRPr lang="en-US" dirty="0"/>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p:nvPr>
        </p:nvSpPr>
        <p:spPr>
          <a:xfrm>
            <a:off x="736600" y="2422525"/>
            <a:ext cx="2997200" cy="1781979"/>
          </a:xfrm>
        </p:spPr>
        <p:txBody>
          <a:bodyPr>
            <a:noAutofit/>
          </a:bodyPr>
          <a:lstStyle/>
          <a:p>
            <a:r>
              <a:rPr lang="en-US"/>
              <a:t>Click icon to add picture</a:t>
            </a:r>
            <a:endParaRPr lang="en-US" dirty="0"/>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p:nvPr>
        </p:nvSpPr>
        <p:spPr>
          <a:xfrm>
            <a:off x="4051300" y="2422525"/>
            <a:ext cx="2997200" cy="1781979"/>
          </a:xfrm>
        </p:spPr>
        <p:txBody>
          <a:bodyPr>
            <a:noAutofit/>
          </a:bodyPr>
          <a:lstStyle/>
          <a:p>
            <a:r>
              <a:rPr lang="en-US"/>
              <a:t>Click icon to add picture</a:t>
            </a:r>
            <a:endParaRPr lang="en-US" dirty="0"/>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p:nvPr>
        </p:nvSpPr>
        <p:spPr>
          <a:xfrm>
            <a:off x="736600" y="4479925"/>
            <a:ext cx="2997200" cy="1781979"/>
          </a:xfrm>
        </p:spPr>
        <p:txBody>
          <a:bodyPr>
            <a:noAutofit/>
          </a:bodyPr>
          <a:lstStyle/>
          <a:p>
            <a:r>
              <a:rPr lang="en-US"/>
              <a:t>Click icon to add picture</a:t>
            </a:r>
            <a:endParaRPr lang="en-US" dirty="0"/>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p:nvPr>
        </p:nvSpPr>
        <p:spPr>
          <a:xfrm>
            <a:off x="4051300" y="4479925"/>
            <a:ext cx="2997200" cy="1781979"/>
          </a:xfrm>
        </p:spPr>
        <p:txBody>
          <a:bodyPr>
            <a:noAutofit/>
          </a:bodyPr>
          <a:lstStyle/>
          <a:p>
            <a:r>
              <a:rPr lang="en-US"/>
              <a:t>Click icon to add picture</a:t>
            </a:r>
            <a:endParaRPr lang="en-US" dirty="0"/>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p:nvPr>
        </p:nvSpPr>
        <p:spPr>
          <a:xfrm>
            <a:off x="594519" y="767791"/>
            <a:ext cx="11002962" cy="823913"/>
          </a:xfrm>
        </p:spPr>
        <p:txBody>
          <a:bodyPr>
            <a:noAutofit/>
          </a:bodyPr>
          <a:lstStyle>
            <a:lvl1pPr>
              <a:defRPr sz="4800" spc="300"/>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45263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C179BAC-E989-4203-B9B4-66280365481B}"/>
              </a:ext>
            </a:extLst>
          </p:cNvPr>
          <p:cNvSpPr>
            <a:spLocks noGrp="1"/>
          </p:cNvSpPr>
          <p:nvPr>
            <p:ph type="title"/>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a:defRPr sz="1400" spc="300" baseline="0">
                <a:latin typeface="+mn-lt"/>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a:noAutofit/>
          </a:bodyPr>
          <a:lstStyle>
            <a:lvl1pPr marL="0" indent="0" algn="ctr">
              <a:buNone/>
              <a:defRPr sz="3200"/>
            </a:lvl1pPr>
          </a:lstStyle>
          <a:p>
            <a:pPr lvl="0"/>
            <a:r>
              <a:rPr lang="en-US" dirty="0"/>
              <a:t>CLICK TO EDIT MASTER TEXT STYLES</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0EF11611-8537-47CC-87AC-2E25428B72BA}"/>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19" name="Picture Placeholder 17">
            <a:extLst>
              <a:ext uri="{FF2B5EF4-FFF2-40B4-BE49-F238E27FC236}">
                <a16:creationId xmlns:a16="http://schemas.microsoft.com/office/drawing/2014/main" id="{D1A63A52-1E65-414B-BBC3-D31F515791AC}"/>
              </a:ext>
            </a:extLst>
          </p:cNvPr>
          <p:cNvSpPr>
            <a:spLocks noGrp="1"/>
          </p:cNvSpPr>
          <p:nvPr>
            <p:ph type="pic" sz="quarter" idx="11"/>
          </p:nvPr>
        </p:nvSpPr>
        <p:spPr>
          <a:xfrm>
            <a:off x="6578601" y="1638300"/>
            <a:ext cx="5156200" cy="1892300"/>
          </a:xfrm>
        </p:spPr>
        <p:txBody>
          <a:bodyPr>
            <a:noAutofit/>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ED7E0E1A-1E64-4A9A-9C8B-69486BD1123B}"/>
              </a:ext>
            </a:extLst>
          </p:cNvPr>
          <p:cNvSpPr>
            <a:spLocks noGrp="1"/>
          </p:cNvSpPr>
          <p:nvPr>
            <p:ph type="pic" sz="quarter" idx="10"/>
          </p:nvPr>
        </p:nvSpPr>
        <p:spPr>
          <a:xfrm>
            <a:off x="469900" y="1638300"/>
            <a:ext cx="5156200" cy="1892300"/>
          </a:xfrm>
        </p:spPr>
        <p:txBody>
          <a:bodyPr>
            <a:noAutofit/>
          </a:bodyPr>
          <a:lstStyle/>
          <a:p>
            <a:r>
              <a:rPr lang="en-US"/>
              <a:t>Click icon to add picture</a:t>
            </a:r>
            <a:endParaRPr lang="en-US" dirty="0"/>
          </a:p>
        </p:txBody>
      </p:sp>
      <p:sp>
        <p:nvSpPr>
          <p:cNvPr id="10" name="Text Placeholder 3">
            <a:extLst>
              <a:ext uri="{FF2B5EF4-FFF2-40B4-BE49-F238E27FC236}">
                <a16:creationId xmlns:a16="http://schemas.microsoft.com/office/drawing/2014/main" id="{1E462965-19D7-4A65-B394-9AE76A5B4805}"/>
              </a:ext>
            </a:extLst>
          </p:cNvPr>
          <p:cNvSpPr>
            <a:spLocks noGrp="1"/>
          </p:cNvSpPr>
          <p:nvPr>
            <p:ph type="body" idx="1"/>
          </p:nvPr>
        </p:nvSpPr>
        <p:spPr>
          <a:xfrm>
            <a:off x="469107" y="3864355"/>
            <a:ext cx="5157787"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1" name="Content Placeholder 4">
            <a:extLst>
              <a:ext uri="{FF2B5EF4-FFF2-40B4-BE49-F238E27FC236}">
                <a16:creationId xmlns:a16="http://schemas.microsoft.com/office/drawing/2014/main" id="{FAEC14D1-0BEA-4D9A-9D96-A56B6A9B07AC}"/>
              </a:ext>
            </a:extLst>
          </p:cNvPr>
          <p:cNvSpPr>
            <a:spLocks noGrp="1"/>
          </p:cNvSpPr>
          <p:nvPr>
            <p:ph sz="half" idx="2"/>
          </p:nvPr>
        </p:nvSpPr>
        <p:spPr>
          <a:xfrm>
            <a:off x="469107" y="4531139"/>
            <a:ext cx="5157787"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12" name="Text Placeholder 5">
            <a:extLst>
              <a:ext uri="{FF2B5EF4-FFF2-40B4-BE49-F238E27FC236}">
                <a16:creationId xmlns:a16="http://schemas.microsoft.com/office/drawing/2014/main" id="{1507BB47-1AB4-42F2-99FF-453A0622B815}"/>
              </a:ext>
            </a:extLst>
          </p:cNvPr>
          <p:cNvSpPr>
            <a:spLocks noGrp="1"/>
          </p:cNvSpPr>
          <p:nvPr>
            <p:ph type="body" sz="quarter" idx="3"/>
          </p:nvPr>
        </p:nvSpPr>
        <p:spPr>
          <a:xfrm>
            <a:off x="6565107" y="3864355"/>
            <a:ext cx="5183188"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4" name="Content Placeholder 6">
            <a:extLst>
              <a:ext uri="{FF2B5EF4-FFF2-40B4-BE49-F238E27FC236}">
                <a16:creationId xmlns:a16="http://schemas.microsoft.com/office/drawing/2014/main" id="{438D6EEA-A0DB-4B5F-8F41-A9C1F2C094C0}"/>
              </a:ext>
            </a:extLst>
          </p:cNvPr>
          <p:cNvSpPr>
            <a:spLocks noGrp="1"/>
          </p:cNvSpPr>
          <p:nvPr>
            <p:ph sz="quarter" idx="4"/>
          </p:nvPr>
        </p:nvSpPr>
        <p:spPr>
          <a:xfrm>
            <a:off x="6565107" y="4531139"/>
            <a:ext cx="5183188"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20" name="Slide Number Placeholder 5">
            <a:extLst>
              <a:ext uri="{FF2B5EF4-FFF2-40B4-BE49-F238E27FC236}">
                <a16:creationId xmlns:a16="http://schemas.microsoft.com/office/drawing/2014/main" id="{A4909F59-7529-454A-A1EF-3CC1EADEFC1F}"/>
              </a:ext>
            </a:extLst>
          </p:cNvPr>
          <p:cNvSpPr>
            <a:spLocks noGrp="1"/>
          </p:cNvSpPr>
          <p:nvPr>
            <p:ph type="sldNum" sz="quarter" idx="12"/>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2708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2" name="Title 2">
            <a:extLst>
              <a:ext uri="{FF2B5EF4-FFF2-40B4-BE49-F238E27FC236}">
                <a16:creationId xmlns:a16="http://schemas.microsoft.com/office/drawing/2014/main" id="{6186F91B-547E-43BC-9BCE-04619DAAFEC2}"/>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69506"/>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p:nvPr>
        </p:nvSpPr>
        <p:spPr>
          <a:xfrm>
            <a:off x="960438" y="1624013"/>
            <a:ext cx="3108325" cy="1892300"/>
          </a:xfrm>
        </p:spPr>
        <p:txBody>
          <a:bodyPr>
            <a:noAutofit/>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p:nvPr>
        </p:nvSpPr>
        <p:spPr>
          <a:xfrm>
            <a:off x="4542155" y="1623219"/>
            <a:ext cx="3108325" cy="1892300"/>
          </a:xfrm>
        </p:spPr>
        <p:txBody>
          <a:bodyPr>
            <a:noAutofit/>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p:nvPr>
        </p:nvSpPr>
        <p:spPr>
          <a:xfrm>
            <a:off x="8122920" y="1623219"/>
            <a:ext cx="3108325" cy="1892300"/>
          </a:xfrm>
        </p:spPr>
        <p:txBody>
          <a:bodyPr>
            <a:noAutofit/>
          </a:bodyPr>
          <a:lstStyle/>
          <a:p>
            <a:r>
              <a:rPr lang="en-US"/>
              <a:t>Click icon to add picture</a:t>
            </a:r>
            <a:endParaRPr lang="en-US" dirty="0"/>
          </a:p>
        </p:txBody>
      </p:sp>
      <p:sp>
        <p:nvSpPr>
          <p:cNvPr id="29" name="Text Placeholder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4541837"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8122919"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60" r:id="rId5"/>
    <p:sldLayoutId id="2147483677" r:id="rId6"/>
    <p:sldLayoutId id="2147483666" r:id="rId7"/>
    <p:sldLayoutId id="2147483679" r:id="rId8"/>
    <p:sldLayoutId id="2147483653" r:id="rId9"/>
    <p:sldLayoutId id="2147483678" r:id="rId10"/>
    <p:sldLayoutId id="2147483680" r:id="rId11"/>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jpeg"/><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4.jfif"/><Relationship Id="rId2" Type="http://schemas.openxmlformats.org/officeDocument/2006/relationships/image" Target="../media/image23.jpeg"/><Relationship Id="rId1" Type="http://schemas.openxmlformats.org/officeDocument/2006/relationships/slideLayout" Target="../slideLayouts/slideLayout4.xml"/><Relationship Id="rId4" Type="http://schemas.openxmlformats.org/officeDocument/2006/relationships/image" Target="../media/image25.jfi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7.jfif"/><Relationship Id="rId2" Type="http://schemas.openxmlformats.org/officeDocument/2006/relationships/image" Target="../media/image26.jfif"/><Relationship Id="rId1" Type="http://schemas.openxmlformats.org/officeDocument/2006/relationships/slideLayout" Target="../slideLayouts/slideLayout6.xml"/><Relationship Id="rId4" Type="http://schemas.openxmlformats.org/officeDocument/2006/relationships/image" Target="../media/image28.jfif"/></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hyperlink" Target="https://cloud.google.com/vision/" TargetMode="External"/><Relationship Id="rId2" Type="http://schemas.openxmlformats.org/officeDocument/2006/relationships/hyperlink" Target="https://aws.amazon.com/" TargetMode="Externa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hyperlink" Target="https://www.rswebsols.com/reviews/product-reviews/5-best-selling-ip-cameras-everbuying" TargetMode="Externa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Placeholder 7" descr="abstract image">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p:pic>
      <p:sp>
        <p:nvSpPr>
          <p:cNvPr id="9" name="Title 8">
            <a:extLst>
              <a:ext uri="{FF2B5EF4-FFF2-40B4-BE49-F238E27FC236}">
                <a16:creationId xmlns:a16="http://schemas.microsoft.com/office/drawing/2014/main" id="{79DC1498-E692-42BA-B69F-6D37E6CFACA0}"/>
              </a:ext>
            </a:extLst>
          </p:cNvPr>
          <p:cNvSpPr>
            <a:spLocks noGrp="1"/>
          </p:cNvSpPr>
          <p:nvPr>
            <p:ph type="title"/>
          </p:nvPr>
        </p:nvSpPr>
        <p:spPr>
          <a:xfrm>
            <a:off x="350834" y="1557500"/>
            <a:ext cx="11490325" cy="1648396"/>
          </a:xfrm>
        </p:spPr>
        <p:txBody>
          <a:bodyPr/>
          <a:lstStyle/>
          <a:p>
            <a:r>
              <a:rPr lang="en-US" dirty="0"/>
              <a:t>trespassing detection on Railway Tracks Through video surveillance</a:t>
            </a:r>
          </a:p>
        </p:txBody>
      </p:sp>
      <p:sp>
        <p:nvSpPr>
          <p:cNvPr id="3" name="Text Placeholder 2">
            <a:extLst>
              <a:ext uri="{FF2B5EF4-FFF2-40B4-BE49-F238E27FC236}">
                <a16:creationId xmlns:a16="http://schemas.microsoft.com/office/drawing/2014/main" id="{C0AE828D-1E63-455F-949D-0C5454A7FE88}"/>
              </a:ext>
            </a:extLst>
          </p:cNvPr>
          <p:cNvSpPr>
            <a:spLocks noGrp="1"/>
          </p:cNvSpPr>
          <p:nvPr>
            <p:ph type="body" sz="quarter" idx="12"/>
          </p:nvPr>
        </p:nvSpPr>
        <p:spPr>
          <a:xfrm>
            <a:off x="766761" y="405130"/>
            <a:ext cx="10658473" cy="518795"/>
          </a:xfrm>
          <a:effectLst>
            <a:reflection blurRad="6350" stA="50000" endA="300" endPos="55000" dir="5400000" sy="-100000" algn="bl" rotWithShape="0"/>
          </a:effectLst>
        </p:spPr>
        <p:txBody>
          <a:bodyPr/>
          <a:lstStyle/>
          <a:p>
            <a:r>
              <a:rPr lang="en-US" dirty="0"/>
              <a:t>Dr. D.Y. Patil Institute Of Engineering And Technology Ambi, Pune </a:t>
            </a: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766761" y="3761805"/>
            <a:ext cx="10501314" cy="2353769"/>
          </a:xfrm>
        </p:spPr>
        <p:txBody>
          <a:bodyPr/>
          <a:lstStyle/>
          <a:p>
            <a:pPr algn="l"/>
            <a:r>
              <a:rPr lang="en-US" dirty="0">
                <a:solidFill>
                  <a:schemeClr val="accent4">
                    <a:lumMod val="50000"/>
                  </a:schemeClr>
                </a:solidFill>
              </a:rPr>
              <a:t>Team:</a:t>
            </a:r>
          </a:p>
          <a:p>
            <a:pPr algn="l"/>
            <a:r>
              <a:rPr lang="en-US" dirty="0"/>
              <a:t>Yogesh Rajgure, 81 </a:t>
            </a:r>
          </a:p>
          <a:p>
            <a:pPr algn="l"/>
            <a:r>
              <a:rPr lang="en-US" dirty="0"/>
              <a:t>Harsh Ingle, 57 </a:t>
            </a:r>
          </a:p>
          <a:p>
            <a:pPr algn="l"/>
            <a:r>
              <a:rPr lang="en-US" dirty="0"/>
              <a:t>Karthik Arumugam, 25</a:t>
            </a:r>
          </a:p>
          <a:p>
            <a:pPr algn="l"/>
            <a:endParaRPr lang="en-US" dirty="0"/>
          </a:p>
        </p:txBody>
      </p:sp>
      <p:sp>
        <p:nvSpPr>
          <p:cNvPr id="2" name="TextBox 1">
            <a:extLst>
              <a:ext uri="{FF2B5EF4-FFF2-40B4-BE49-F238E27FC236}">
                <a16:creationId xmlns:a16="http://schemas.microsoft.com/office/drawing/2014/main" id="{E4D05135-229A-4747-9114-A22118B95840}"/>
              </a:ext>
            </a:extLst>
          </p:cNvPr>
          <p:cNvSpPr txBox="1"/>
          <p:nvPr/>
        </p:nvSpPr>
        <p:spPr>
          <a:xfrm>
            <a:off x="8347046" y="4440230"/>
            <a:ext cx="2818701" cy="646331"/>
          </a:xfrm>
          <a:prstGeom prst="rect">
            <a:avLst/>
          </a:prstGeom>
          <a:noFill/>
        </p:spPr>
        <p:txBody>
          <a:bodyPr wrap="square" rtlCol="0">
            <a:spAutoFit/>
          </a:bodyPr>
          <a:lstStyle/>
          <a:p>
            <a:r>
              <a:rPr lang="en-US" dirty="0"/>
              <a:t>GUIDED</a:t>
            </a:r>
            <a:r>
              <a:rPr lang="en-US" dirty="0">
                <a:solidFill>
                  <a:schemeClr val="accent4">
                    <a:lumMod val="50000"/>
                  </a:schemeClr>
                </a:solidFill>
              </a:rPr>
              <a:t> </a:t>
            </a:r>
            <a:r>
              <a:rPr lang="en-US" dirty="0"/>
              <a:t>BY:  </a:t>
            </a:r>
          </a:p>
          <a:p>
            <a:r>
              <a:rPr lang="en-US" dirty="0"/>
              <a:t>PROF. MANGESH MANAKE</a:t>
            </a:r>
            <a:endParaRPr lang="en-IN" dirty="0"/>
          </a:p>
        </p:txBody>
      </p:sp>
      <p:sp>
        <p:nvSpPr>
          <p:cNvPr id="10" name="TextBox 9">
            <a:extLst>
              <a:ext uri="{FF2B5EF4-FFF2-40B4-BE49-F238E27FC236}">
                <a16:creationId xmlns:a16="http://schemas.microsoft.com/office/drawing/2014/main" id="{E1195146-928C-46DE-844A-5F4C87FC9F0D}"/>
              </a:ext>
            </a:extLst>
          </p:cNvPr>
          <p:cNvSpPr txBox="1"/>
          <p:nvPr/>
        </p:nvSpPr>
        <p:spPr>
          <a:xfrm>
            <a:off x="5505197" y="3761805"/>
            <a:ext cx="1096939" cy="369332"/>
          </a:xfrm>
          <a:prstGeom prst="rect">
            <a:avLst/>
          </a:prstGeom>
          <a:noFill/>
        </p:spPr>
        <p:txBody>
          <a:bodyPr wrap="square" rtlCol="0">
            <a:spAutoFit/>
          </a:bodyPr>
          <a:lstStyle/>
          <a:p>
            <a:r>
              <a:rPr lang="en-US" dirty="0"/>
              <a:t>GROUP 8</a:t>
            </a:r>
            <a:endParaRPr lang="en-IN" dirty="0"/>
          </a:p>
        </p:txBody>
      </p:sp>
    </p:spTree>
    <p:extLst>
      <p:ext uri="{BB962C8B-B14F-4D97-AF65-F5344CB8AC3E}">
        <p14:creationId xmlns:p14="http://schemas.microsoft.com/office/powerpoint/2010/main" val="3927832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US" dirty="0"/>
              <a:t>Scope of the project</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10</a:t>
            </a:fld>
            <a:endParaRPr lang="en-US" dirty="0"/>
          </a:p>
        </p:txBody>
      </p:sp>
      <p:sp>
        <p:nvSpPr>
          <p:cNvPr id="8" name="TextBox 7">
            <a:extLst>
              <a:ext uri="{FF2B5EF4-FFF2-40B4-BE49-F238E27FC236}">
                <a16:creationId xmlns:a16="http://schemas.microsoft.com/office/drawing/2014/main" id="{5430E2C6-159E-45B3-B62F-00C7221F7FED}"/>
              </a:ext>
            </a:extLst>
          </p:cNvPr>
          <p:cNvSpPr txBox="1"/>
          <p:nvPr/>
        </p:nvSpPr>
        <p:spPr>
          <a:xfrm>
            <a:off x="1033244" y="1500263"/>
            <a:ext cx="10125512" cy="4154984"/>
          </a:xfrm>
          <a:prstGeom prst="rect">
            <a:avLst/>
          </a:prstGeom>
          <a:noFill/>
        </p:spPr>
        <p:txBody>
          <a:bodyPr wrap="square" rtlCol="0">
            <a:spAutoFit/>
          </a:bodyPr>
          <a:lstStyle/>
          <a:p>
            <a:pPr marL="342900" indent="-342900">
              <a:buFont typeface="Arial" panose="020B0604020202020204" pitchFamily="34" charset="0"/>
              <a:buChar char="•"/>
            </a:pPr>
            <a:r>
              <a:rPr lang="en-IN" sz="2400" dirty="0"/>
              <a:t>This project starts with the focus on human detection in the live frame that is being feed to it through cameras.</a:t>
            </a:r>
          </a:p>
          <a:p>
            <a:pPr marL="342900" indent="-342900">
              <a:buFont typeface="Arial" panose="020B0604020202020204" pitchFamily="34" charset="0"/>
              <a:buChar char="•"/>
            </a:pPr>
            <a:r>
              <a:rPr lang="en-IN" sz="2400" dirty="0"/>
              <a:t>Upon detection of human, algorithm detects if that human is worker or civilian(with the help of uniform).</a:t>
            </a:r>
          </a:p>
          <a:p>
            <a:pPr marL="342900" indent="-342900">
              <a:buFont typeface="Arial" panose="020B0604020202020204" pitchFamily="34" charset="0"/>
              <a:buChar char="•"/>
            </a:pPr>
            <a:r>
              <a:rPr lang="en-IN" sz="2400" dirty="0"/>
              <a:t>After detection of civilian, it detects if that civilian is outside the boundary or inside it.</a:t>
            </a:r>
          </a:p>
          <a:p>
            <a:pPr marL="342900" indent="-342900">
              <a:buFont typeface="Arial" panose="020B0604020202020204" pitchFamily="34" charset="0"/>
              <a:buChar char="•"/>
            </a:pPr>
            <a:r>
              <a:rPr lang="en-IN" sz="2400" dirty="0"/>
              <a:t>If that civilian is inside the boundary( very close to the track), an alarm can be raised on nearby speaker, informing about the trespassing, to the other people there, and one alarm to the police section. </a:t>
            </a:r>
          </a:p>
          <a:p>
            <a:pPr marL="342900" indent="-342900">
              <a:buFont typeface="Arial" panose="020B0604020202020204" pitchFamily="34" charset="0"/>
              <a:buChar char="•"/>
            </a:pPr>
            <a:r>
              <a:rPr lang="en-IN" sz="2400" dirty="0"/>
              <a:t>If any of the two(police/people) intervenes in time, a big accident can be avoided.</a:t>
            </a:r>
          </a:p>
        </p:txBody>
      </p:sp>
    </p:spTree>
    <p:extLst>
      <p:ext uri="{BB962C8B-B14F-4D97-AF65-F5344CB8AC3E}">
        <p14:creationId xmlns:p14="http://schemas.microsoft.com/office/powerpoint/2010/main" val="27418489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US" dirty="0"/>
              <a:t>Proposed work</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11</a:t>
            </a:fld>
            <a:endParaRPr lang="en-US" dirty="0"/>
          </a:p>
        </p:txBody>
      </p:sp>
      <p:sp>
        <p:nvSpPr>
          <p:cNvPr id="8" name="TextBox 7">
            <a:extLst>
              <a:ext uri="{FF2B5EF4-FFF2-40B4-BE49-F238E27FC236}">
                <a16:creationId xmlns:a16="http://schemas.microsoft.com/office/drawing/2014/main" id="{5430E2C6-159E-45B3-B62F-00C7221F7FED}"/>
              </a:ext>
            </a:extLst>
          </p:cNvPr>
          <p:cNvSpPr txBox="1"/>
          <p:nvPr/>
        </p:nvSpPr>
        <p:spPr>
          <a:xfrm>
            <a:off x="4079529" y="1552952"/>
            <a:ext cx="7691714" cy="4154984"/>
          </a:xfrm>
          <a:prstGeom prst="rect">
            <a:avLst/>
          </a:prstGeom>
          <a:noFill/>
        </p:spPr>
        <p:txBody>
          <a:bodyPr wrap="square" rtlCol="0">
            <a:spAutoFit/>
          </a:bodyPr>
          <a:lstStyle/>
          <a:p>
            <a:r>
              <a:rPr lang="en-IN" sz="2400" dirty="0"/>
              <a:t>The project achieves its goal  through 3 main parts, namely</a:t>
            </a:r>
          </a:p>
          <a:p>
            <a:endParaRPr lang="en-IN" sz="2400" dirty="0"/>
          </a:p>
          <a:p>
            <a:pPr marL="457200" indent="-457200">
              <a:buAutoNum type="arabicPeriod"/>
            </a:pPr>
            <a:r>
              <a:rPr lang="en-IN" sz="2400" dirty="0"/>
              <a:t>Object Recognition </a:t>
            </a:r>
          </a:p>
          <a:p>
            <a:pPr marL="457200" indent="-457200">
              <a:buAutoNum type="arabicPeriod"/>
            </a:pPr>
            <a:endParaRPr lang="en-IN" sz="2400" dirty="0"/>
          </a:p>
          <a:p>
            <a:pPr marL="457200" indent="-457200">
              <a:buAutoNum type="arabicPeriod"/>
            </a:pPr>
            <a:r>
              <a:rPr lang="en-IN" sz="2400" dirty="0"/>
              <a:t>Boundary Detection</a:t>
            </a:r>
          </a:p>
          <a:p>
            <a:pPr marL="457200" indent="-457200">
              <a:buAutoNum type="arabicPeriod"/>
            </a:pPr>
            <a:endParaRPr lang="en-IN" sz="2400" dirty="0"/>
          </a:p>
          <a:p>
            <a:pPr marL="457200" indent="-457200">
              <a:buAutoNum type="arabicPeriod"/>
            </a:pPr>
            <a:r>
              <a:rPr lang="en-IN" sz="2400" dirty="0"/>
              <a:t>Alert System</a:t>
            </a:r>
          </a:p>
          <a:p>
            <a:endParaRPr lang="en-IN" sz="2400" dirty="0"/>
          </a:p>
          <a:p>
            <a:r>
              <a:rPr lang="en-IN" sz="2400" dirty="0"/>
              <a:t>These 3 parts combine to form the entire project architecture.</a:t>
            </a:r>
          </a:p>
          <a:p>
            <a:endParaRPr lang="en-IN" sz="2400" dirty="0"/>
          </a:p>
        </p:txBody>
      </p:sp>
      <p:pic>
        <p:nvPicPr>
          <p:cNvPr id="2050" name="Picture 2" descr="It is Time to Assess Your Strategy - AEC Business">
            <a:extLst>
              <a:ext uri="{FF2B5EF4-FFF2-40B4-BE49-F238E27FC236}">
                <a16:creationId xmlns:a16="http://schemas.microsoft.com/office/drawing/2014/main" id="{4550B9D0-308A-4CC7-914E-1AA1016A8F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499" y="2256376"/>
            <a:ext cx="3252024" cy="2156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50682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38231" y="0"/>
            <a:ext cx="10811038" cy="619125"/>
          </a:xfrm>
        </p:spPr>
        <p:txBody>
          <a:bodyPr/>
          <a:lstStyle/>
          <a:p>
            <a:r>
              <a:rPr lang="en-US" dirty="0"/>
              <a:t>Algorithm and methodology</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12</a:t>
            </a:fld>
            <a:endParaRPr lang="en-US" dirty="0"/>
          </a:p>
        </p:txBody>
      </p:sp>
      <p:sp>
        <p:nvSpPr>
          <p:cNvPr id="8" name="TextBox 7">
            <a:extLst>
              <a:ext uri="{FF2B5EF4-FFF2-40B4-BE49-F238E27FC236}">
                <a16:creationId xmlns:a16="http://schemas.microsoft.com/office/drawing/2014/main" id="{5430E2C6-159E-45B3-B62F-00C7221F7FED}"/>
              </a:ext>
            </a:extLst>
          </p:cNvPr>
          <p:cNvSpPr txBox="1"/>
          <p:nvPr/>
        </p:nvSpPr>
        <p:spPr>
          <a:xfrm>
            <a:off x="1033244" y="1500263"/>
            <a:ext cx="10125512" cy="4154984"/>
          </a:xfrm>
          <a:prstGeom prst="rect">
            <a:avLst/>
          </a:prstGeom>
          <a:noFill/>
        </p:spPr>
        <p:txBody>
          <a:bodyPr wrap="square" rtlCol="0">
            <a:spAutoFit/>
          </a:bodyPr>
          <a:lstStyle/>
          <a:p>
            <a:pPr marL="342900" indent="-342900">
              <a:buFont typeface="Arial" panose="020B0604020202020204" pitchFamily="34" charset="0"/>
              <a:buChar char="•"/>
            </a:pPr>
            <a:r>
              <a:rPr lang="en-IN" sz="2400" dirty="0"/>
              <a:t>This project starts with the focus on human detection in the live frame that is being feed to it through cameras.</a:t>
            </a:r>
          </a:p>
          <a:p>
            <a:pPr marL="342900" indent="-342900">
              <a:buFont typeface="Arial" panose="020B0604020202020204" pitchFamily="34" charset="0"/>
              <a:buChar char="•"/>
            </a:pPr>
            <a:r>
              <a:rPr lang="en-IN" sz="2400" dirty="0"/>
              <a:t>Upon detection of human, algorithm detects if that human is worker or civilian(with the help of uniform).</a:t>
            </a:r>
          </a:p>
          <a:p>
            <a:pPr marL="342900" indent="-342900">
              <a:buFont typeface="Arial" panose="020B0604020202020204" pitchFamily="34" charset="0"/>
              <a:buChar char="•"/>
            </a:pPr>
            <a:r>
              <a:rPr lang="en-IN" sz="2400" dirty="0"/>
              <a:t>After detection of civilian, it detects if that civilian is outside the boundary or inside it.</a:t>
            </a:r>
          </a:p>
          <a:p>
            <a:pPr marL="342900" indent="-342900">
              <a:buFont typeface="Arial" panose="020B0604020202020204" pitchFamily="34" charset="0"/>
              <a:buChar char="•"/>
            </a:pPr>
            <a:r>
              <a:rPr lang="en-IN" sz="2400" dirty="0"/>
              <a:t>If that civilian is inside the boundary( very close to the track), an alarm can be raised on nearby speaker, informing about the trespassing, to the other people there, and one alarm to the police section. </a:t>
            </a:r>
          </a:p>
          <a:p>
            <a:pPr marL="342900" indent="-342900">
              <a:buFont typeface="Arial" panose="020B0604020202020204" pitchFamily="34" charset="0"/>
              <a:buChar char="•"/>
            </a:pPr>
            <a:r>
              <a:rPr lang="en-IN" sz="2400" dirty="0"/>
              <a:t>If any of the two(police/people) intervenes in time, a big accident can be avoided.</a:t>
            </a:r>
          </a:p>
        </p:txBody>
      </p:sp>
      <p:sp>
        <p:nvSpPr>
          <p:cNvPr id="3" name="TextBox 2">
            <a:extLst>
              <a:ext uri="{FF2B5EF4-FFF2-40B4-BE49-F238E27FC236}">
                <a16:creationId xmlns:a16="http://schemas.microsoft.com/office/drawing/2014/main" id="{8A9D6577-B9E2-4AFF-957C-9357767B9577}"/>
              </a:ext>
            </a:extLst>
          </p:cNvPr>
          <p:cNvSpPr txBox="1"/>
          <p:nvPr/>
        </p:nvSpPr>
        <p:spPr>
          <a:xfrm>
            <a:off x="1033244" y="855677"/>
            <a:ext cx="3966595" cy="369332"/>
          </a:xfrm>
          <a:prstGeom prst="rect">
            <a:avLst/>
          </a:prstGeom>
          <a:noFill/>
        </p:spPr>
        <p:txBody>
          <a:bodyPr wrap="square" rtlCol="0">
            <a:spAutoFit/>
          </a:bodyPr>
          <a:lstStyle/>
          <a:p>
            <a:r>
              <a:rPr lang="en-IN" dirty="0"/>
              <a:t>Step by step overview:</a:t>
            </a:r>
          </a:p>
        </p:txBody>
      </p:sp>
    </p:spTree>
    <p:extLst>
      <p:ext uri="{BB962C8B-B14F-4D97-AF65-F5344CB8AC3E}">
        <p14:creationId xmlns:p14="http://schemas.microsoft.com/office/powerpoint/2010/main" val="17807757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pPr marL="457200" indent="-457200">
              <a:buAutoNum type="arabicPeriod"/>
            </a:pPr>
            <a:r>
              <a:rPr lang="en-IN" sz="1400" dirty="0"/>
              <a:t>Object Recognition </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13</a:t>
            </a:fld>
            <a:endParaRPr lang="en-US" dirty="0"/>
          </a:p>
        </p:txBody>
      </p:sp>
      <p:sp>
        <p:nvSpPr>
          <p:cNvPr id="8" name="TextBox 7">
            <a:extLst>
              <a:ext uri="{FF2B5EF4-FFF2-40B4-BE49-F238E27FC236}">
                <a16:creationId xmlns:a16="http://schemas.microsoft.com/office/drawing/2014/main" id="{5430E2C6-159E-45B3-B62F-00C7221F7FED}"/>
              </a:ext>
            </a:extLst>
          </p:cNvPr>
          <p:cNvSpPr txBox="1"/>
          <p:nvPr/>
        </p:nvSpPr>
        <p:spPr>
          <a:xfrm>
            <a:off x="5217952" y="838899"/>
            <a:ext cx="6331317" cy="1754326"/>
          </a:xfrm>
          <a:prstGeom prst="rect">
            <a:avLst/>
          </a:prstGeom>
          <a:noFill/>
        </p:spPr>
        <p:txBody>
          <a:bodyPr wrap="square" rtlCol="0">
            <a:spAutoFit/>
          </a:bodyPr>
          <a:lstStyle/>
          <a:p>
            <a:pPr algn="l" fontAlgn="base">
              <a:buFont typeface="Arial" panose="020B0604020202020204" pitchFamily="34" charset="0"/>
              <a:buChar char="•"/>
            </a:pPr>
            <a:r>
              <a:rPr lang="en-US" b="0" i="0" dirty="0">
                <a:solidFill>
                  <a:srgbClr val="555555"/>
                </a:solidFill>
                <a:effectLst/>
                <a:latin typeface="Helvetica Neue"/>
              </a:rPr>
              <a:t>Object recognition refers to a collection of related tasks for identifying objects in digital photographs.</a:t>
            </a:r>
          </a:p>
          <a:p>
            <a:pPr algn="l" fontAlgn="base">
              <a:buFont typeface="Arial" panose="020B0604020202020204" pitchFamily="34" charset="0"/>
              <a:buChar char="•"/>
            </a:pPr>
            <a:endParaRPr lang="en-US" dirty="0">
              <a:solidFill>
                <a:srgbClr val="555555"/>
              </a:solidFill>
              <a:latin typeface="Helvetica Neue"/>
            </a:endParaRPr>
          </a:p>
          <a:p>
            <a:pPr algn="l" fontAlgn="base">
              <a:buFont typeface="Arial" panose="020B0604020202020204" pitchFamily="34" charset="0"/>
              <a:buChar char="•"/>
            </a:pPr>
            <a:endParaRPr lang="en-US" b="0" i="0" dirty="0">
              <a:solidFill>
                <a:srgbClr val="555555"/>
              </a:solidFill>
              <a:effectLst/>
              <a:latin typeface="Helvetica Neue"/>
            </a:endParaRPr>
          </a:p>
          <a:p>
            <a:br>
              <a:rPr lang="en-US" dirty="0"/>
            </a:br>
            <a:endParaRPr lang="en-IN" dirty="0"/>
          </a:p>
        </p:txBody>
      </p:sp>
      <p:pic>
        <p:nvPicPr>
          <p:cNvPr id="6146" name="Picture 2" descr="Object Detection State of the Art-YOLO-V3 | by Sezaz Qureshi | Analytics  Vidhya | Medium">
            <a:extLst>
              <a:ext uri="{FF2B5EF4-FFF2-40B4-BE49-F238E27FC236}">
                <a16:creationId xmlns:a16="http://schemas.microsoft.com/office/drawing/2014/main" id="{70D502ED-ADED-409D-9E2D-7CADBB5FCE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374" y="974520"/>
            <a:ext cx="4076657" cy="207068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Diagram 2">
            <a:extLst>
              <a:ext uri="{FF2B5EF4-FFF2-40B4-BE49-F238E27FC236}">
                <a16:creationId xmlns:a16="http://schemas.microsoft.com/office/drawing/2014/main" id="{CC8761CC-6F47-4F25-A357-F04E85479392}"/>
              </a:ext>
            </a:extLst>
          </p:cNvPr>
          <p:cNvGraphicFramePr/>
          <p:nvPr>
            <p:extLst>
              <p:ext uri="{D42A27DB-BD31-4B8C-83A1-F6EECF244321}">
                <p14:modId xmlns:p14="http://schemas.microsoft.com/office/powerpoint/2010/main" val="3025404314"/>
              </p:ext>
            </p:extLst>
          </p:nvPr>
        </p:nvGraphicFramePr>
        <p:xfrm>
          <a:off x="5880683" y="1978016"/>
          <a:ext cx="6031684" cy="40410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8D2C5642-76B4-4172-B16A-C26D5687806E}"/>
              </a:ext>
            </a:extLst>
          </p:cNvPr>
          <p:cNvSpPr txBox="1"/>
          <p:nvPr/>
        </p:nvSpPr>
        <p:spPr>
          <a:xfrm>
            <a:off x="419450" y="3657600"/>
            <a:ext cx="5461233" cy="1661993"/>
          </a:xfrm>
          <a:prstGeom prst="rect">
            <a:avLst/>
          </a:prstGeom>
          <a:noFill/>
        </p:spPr>
        <p:txBody>
          <a:bodyPr wrap="square" rtlCol="0">
            <a:spAutoFit/>
          </a:bodyPr>
          <a:lstStyle/>
          <a:p>
            <a:r>
              <a:rPr lang="en-US" sz="1600" b="1" i="0" dirty="0">
                <a:effectLst/>
                <a:latin typeface="arial" panose="020B0604020202020204" pitchFamily="34" charset="0"/>
              </a:rPr>
              <a:t>Ability to perceive an object's physical properties (such as shape, color and texture)</a:t>
            </a:r>
            <a:r>
              <a:rPr lang="en-US" sz="1600" b="0" i="0" dirty="0">
                <a:effectLst/>
                <a:latin typeface="arial" panose="020B0604020202020204" pitchFamily="34" charset="0"/>
              </a:rPr>
              <a:t> and apply semantic attributes to the object</a:t>
            </a:r>
            <a:endParaRPr lang="en-US" sz="1600" i="0" dirty="0">
              <a:effectLst/>
              <a:latin typeface="arial" panose="020B0604020202020204" pitchFamily="34" charset="0"/>
            </a:endParaRPr>
          </a:p>
          <a:p>
            <a:endParaRPr lang="en-US" dirty="0">
              <a:latin typeface="arial" panose="020B0604020202020204" pitchFamily="34" charset="0"/>
            </a:endParaRPr>
          </a:p>
          <a:p>
            <a:r>
              <a:rPr lang="en-US" sz="1600" i="0" dirty="0">
                <a:effectLst/>
                <a:latin typeface="arial" panose="020B0604020202020204" pitchFamily="34" charset="0"/>
              </a:rPr>
              <a:t>Recognizing, identifying, and locating objects within a picture with a given degree of confidence.</a:t>
            </a:r>
            <a:endParaRPr lang="en-IN" sz="1600" dirty="0"/>
          </a:p>
        </p:txBody>
      </p:sp>
    </p:spTree>
    <p:extLst>
      <p:ext uri="{BB962C8B-B14F-4D97-AF65-F5344CB8AC3E}">
        <p14:creationId xmlns:p14="http://schemas.microsoft.com/office/powerpoint/2010/main" val="3646679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US" dirty="0"/>
              <a:t>Yolo -Objection Detection &amp; </a:t>
            </a:r>
            <a:r>
              <a:rPr lang="en-IN" dirty="0"/>
              <a:t>Trespassing</a:t>
            </a:r>
            <a:r>
              <a:rPr lang="en-US" dirty="0"/>
              <a:t> in Railways</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14</a:t>
            </a:fld>
            <a:endParaRPr lang="en-US" dirty="0"/>
          </a:p>
        </p:txBody>
      </p:sp>
      <p:sp>
        <p:nvSpPr>
          <p:cNvPr id="8" name="TextBox 7">
            <a:extLst>
              <a:ext uri="{FF2B5EF4-FFF2-40B4-BE49-F238E27FC236}">
                <a16:creationId xmlns:a16="http://schemas.microsoft.com/office/drawing/2014/main" id="{5430E2C6-159E-45B3-B62F-00C7221F7FED}"/>
              </a:ext>
            </a:extLst>
          </p:cNvPr>
          <p:cNvSpPr txBox="1"/>
          <p:nvPr/>
        </p:nvSpPr>
        <p:spPr>
          <a:xfrm>
            <a:off x="5258321" y="2087493"/>
            <a:ext cx="6512922" cy="3139321"/>
          </a:xfrm>
          <a:prstGeom prst="rect">
            <a:avLst/>
          </a:prstGeom>
          <a:noFill/>
        </p:spPr>
        <p:txBody>
          <a:bodyPr wrap="square" rtlCol="0">
            <a:spAutoFit/>
          </a:bodyPr>
          <a:lstStyle/>
          <a:p>
            <a:pPr marL="342900" indent="-342900">
              <a:buFont typeface="Arial" panose="020B0604020202020204" pitchFamily="34" charset="0"/>
              <a:buChar char="•"/>
            </a:pPr>
            <a:r>
              <a:rPr lang="en-US" b="0" i="0" dirty="0">
                <a:solidFill>
                  <a:srgbClr val="404040"/>
                </a:solidFill>
                <a:effectLst/>
                <a:latin typeface="gt-regular"/>
              </a:rPr>
              <a:t>YOLO algorithm employs convolutional neural networks (CNN) to detect objects in real-time.</a:t>
            </a:r>
          </a:p>
          <a:p>
            <a:pPr marL="342900" indent="-342900">
              <a:buFont typeface="Arial" panose="020B0604020202020204" pitchFamily="34" charset="0"/>
              <a:buChar char="•"/>
            </a:pPr>
            <a:endParaRPr lang="en-US" dirty="0">
              <a:solidFill>
                <a:srgbClr val="404040"/>
              </a:solidFill>
              <a:latin typeface="gt-regular"/>
            </a:endParaRPr>
          </a:p>
          <a:p>
            <a:pPr marL="342900" indent="-342900">
              <a:buFont typeface="Arial" panose="020B0604020202020204" pitchFamily="34" charset="0"/>
              <a:buChar char="•"/>
            </a:pPr>
            <a:endParaRPr lang="en-US" b="0" i="0" dirty="0">
              <a:solidFill>
                <a:srgbClr val="404040"/>
              </a:solidFill>
              <a:effectLst/>
              <a:latin typeface="gt-regular"/>
            </a:endParaRPr>
          </a:p>
          <a:p>
            <a:pPr marL="342900" indent="-342900">
              <a:buFont typeface="Arial" panose="020B0604020202020204" pitchFamily="34" charset="0"/>
              <a:buChar char="•"/>
            </a:pPr>
            <a:r>
              <a:rPr lang="en-US" dirty="0">
                <a:solidFill>
                  <a:srgbClr val="404040"/>
                </a:solidFill>
                <a:latin typeface="gt-regular"/>
              </a:rPr>
              <a:t>T</a:t>
            </a:r>
            <a:r>
              <a:rPr lang="en-US" b="0" i="0" dirty="0">
                <a:solidFill>
                  <a:srgbClr val="404040"/>
                </a:solidFill>
                <a:effectLst/>
                <a:latin typeface="gt-regular"/>
              </a:rPr>
              <a:t>he algorithm requires only a single forward propagation through a neural network to detect objects.</a:t>
            </a:r>
          </a:p>
          <a:p>
            <a:pPr marL="342900" indent="-342900">
              <a:buFont typeface="Arial" panose="020B0604020202020204" pitchFamily="34" charset="0"/>
              <a:buChar char="•"/>
            </a:pPr>
            <a:endParaRPr lang="en-US" dirty="0">
              <a:solidFill>
                <a:srgbClr val="404040"/>
              </a:solidFill>
              <a:latin typeface="gt-regular"/>
            </a:endParaRPr>
          </a:p>
          <a:p>
            <a:pPr marL="342900" indent="-342900">
              <a:buFont typeface="Arial" panose="020B0604020202020204" pitchFamily="34" charset="0"/>
              <a:buChar char="•"/>
            </a:pPr>
            <a:endParaRPr lang="en-US" b="0" i="0" dirty="0">
              <a:solidFill>
                <a:srgbClr val="404040"/>
              </a:solidFill>
              <a:effectLst/>
              <a:latin typeface="gt-regular"/>
            </a:endParaRPr>
          </a:p>
          <a:p>
            <a:pPr marL="342900" indent="-342900">
              <a:buFont typeface="Arial" panose="020B0604020202020204" pitchFamily="34" charset="0"/>
              <a:buChar char="•"/>
            </a:pPr>
            <a:r>
              <a:rPr lang="en-US" dirty="0">
                <a:solidFill>
                  <a:srgbClr val="404040"/>
                </a:solidFill>
                <a:latin typeface="gt-regular"/>
              </a:rPr>
              <a:t>The p</a:t>
            </a:r>
            <a:r>
              <a:rPr lang="en-US" b="0" i="0" dirty="0">
                <a:solidFill>
                  <a:srgbClr val="404040"/>
                </a:solidFill>
                <a:effectLst/>
                <a:latin typeface="gt-regular"/>
              </a:rPr>
              <a:t>rediction in the entire image is done in a single algorithm run. The CNN is used to predict various class probabilities and bounding boxes simultaneously.</a:t>
            </a:r>
            <a:endParaRPr lang="en-IN" dirty="0"/>
          </a:p>
        </p:txBody>
      </p:sp>
      <p:pic>
        <p:nvPicPr>
          <p:cNvPr id="1028" name="Picture 4" descr="Multiple Object Detection Mechanism Using YOLO | SpringerLink">
            <a:extLst>
              <a:ext uri="{FF2B5EF4-FFF2-40B4-BE49-F238E27FC236}">
                <a16:creationId xmlns:a16="http://schemas.microsoft.com/office/drawing/2014/main" id="{BF520A31-C9C4-4CD1-B727-F1D6F5249B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2600" y="755009"/>
            <a:ext cx="3910013" cy="60107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10949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pPr algn="l"/>
            <a:r>
              <a:rPr lang="en-IN" b="0" i="0" dirty="0">
                <a:solidFill>
                  <a:srgbClr val="0A0B09"/>
                </a:solidFill>
                <a:effectLst/>
                <a:latin typeface="gt-medium"/>
              </a:rPr>
              <a:t>                                  YOLO algorithm</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15</a:t>
            </a:fld>
            <a:endParaRPr lang="en-US" dirty="0"/>
          </a:p>
        </p:txBody>
      </p:sp>
      <p:graphicFrame>
        <p:nvGraphicFramePr>
          <p:cNvPr id="5" name="Diagram 4">
            <a:extLst>
              <a:ext uri="{FF2B5EF4-FFF2-40B4-BE49-F238E27FC236}">
                <a16:creationId xmlns:a16="http://schemas.microsoft.com/office/drawing/2014/main" id="{6FF5AB04-272C-4EF3-8092-385F14CDD0F8}"/>
              </a:ext>
            </a:extLst>
          </p:cNvPr>
          <p:cNvGraphicFramePr/>
          <p:nvPr>
            <p:extLst>
              <p:ext uri="{D42A27DB-BD31-4B8C-83A1-F6EECF244321}">
                <p14:modId xmlns:p14="http://schemas.microsoft.com/office/powerpoint/2010/main" val="1648122970"/>
              </p:ext>
            </p:extLst>
          </p:nvPr>
        </p:nvGraphicFramePr>
        <p:xfrm>
          <a:off x="5872294" y="1189451"/>
          <a:ext cx="6031684" cy="40410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EB29EA8C-AC6B-492B-83A6-0E7B69398309}"/>
              </a:ext>
            </a:extLst>
          </p:cNvPr>
          <p:cNvSpPr txBox="1"/>
          <p:nvPr/>
        </p:nvSpPr>
        <p:spPr>
          <a:xfrm>
            <a:off x="725805" y="1350628"/>
            <a:ext cx="5146489" cy="3312895"/>
          </a:xfrm>
          <a:prstGeom prst="rect">
            <a:avLst/>
          </a:prstGeom>
          <a:noFill/>
        </p:spPr>
        <p:txBody>
          <a:bodyPr wrap="square" rtlCol="0">
            <a:spAutoFit/>
          </a:bodyPr>
          <a:lstStyle/>
          <a:p>
            <a:pPr algn="l"/>
            <a:r>
              <a:rPr lang="en-US" sz="2400" b="0" i="0" dirty="0">
                <a:solidFill>
                  <a:srgbClr val="404040"/>
                </a:solidFill>
                <a:effectLst/>
                <a:latin typeface="gt-regular"/>
              </a:rPr>
              <a:t>YOLO algorithm works using the following three techniques:</a:t>
            </a:r>
          </a:p>
          <a:p>
            <a:pPr algn="l"/>
            <a:endParaRPr lang="en-US" sz="2400" b="0" i="0" dirty="0">
              <a:solidFill>
                <a:srgbClr val="404040"/>
              </a:solidFill>
              <a:effectLst/>
              <a:latin typeface="gt-regular"/>
            </a:endParaRPr>
          </a:p>
          <a:p>
            <a:pPr algn="l">
              <a:lnSpc>
                <a:spcPct val="200000"/>
              </a:lnSpc>
              <a:buFont typeface="Arial" panose="020B0604020202020204" pitchFamily="34" charset="0"/>
              <a:buChar char="•"/>
            </a:pPr>
            <a:r>
              <a:rPr lang="en-US" sz="2400" b="0" i="0" dirty="0">
                <a:solidFill>
                  <a:srgbClr val="404040"/>
                </a:solidFill>
                <a:effectLst/>
                <a:latin typeface="gt-regular"/>
              </a:rPr>
              <a:t>Residual blocks</a:t>
            </a:r>
          </a:p>
          <a:p>
            <a:pPr algn="l">
              <a:lnSpc>
                <a:spcPct val="200000"/>
              </a:lnSpc>
              <a:buFont typeface="Arial" panose="020B0604020202020204" pitchFamily="34" charset="0"/>
              <a:buChar char="•"/>
            </a:pPr>
            <a:r>
              <a:rPr lang="en-US" sz="2400" b="0" i="0" dirty="0">
                <a:solidFill>
                  <a:srgbClr val="404040"/>
                </a:solidFill>
                <a:effectLst/>
                <a:latin typeface="gt-regular"/>
              </a:rPr>
              <a:t>Bounding box regression</a:t>
            </a:r>
          </a:p>
          <a:p>
            <a:pPr algn="l">
              <a:lnSpc>
                <a:spcPct val="200000"/>
              </a:lnSpc>
              <a:buFont typeface="Arial" panose="020B0604020202020204" pitchFamily="34" charset="0"/>
              <a:buChar char="•"/>
            </a:pPr>
            <a:r>
              <a:rPr lang="en-US" sz="2400" b="0" i="0" dirty="0">
                <a:solidFill>
                  <a:srgbClr val="404040"/>
                </a:solidFill>
                <a:effectLst/>
                <a:latin typeface="gt-regular"/>
              </a:rPr>
              <a:t>Intersection Over Union (IOU)</a:t>
            </a:r>
          </a:p>
        </p:txBody>
      </p:sp>
    </p:spTree>
    <p:extLst>
      <p:ext uri="{BB962C8B-B14F-4D97-AF65-F5344CB8AC3E}">
        <p14:creationId xmlns:p14="http://schemas.microsoft.com/office/powerpoint/2010/main" val="42812356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pPr algn="l"/>
            <a:r>
              <a:rPr lang="en-IN" b="0" i="0" dirty="0">
                <a:solidFill>
                  <a:srgbClr val="0A0B09"/>
                </a:solidFill>
                <a:effectLst/>
                <a:latin typeface="gt-medium"/>
              </a:rPr>
              <a:t>                                  YOLO algorithm</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16</a:t>
            </a:fld>
            <a:endParaRPr lang="en-US" dirty="0"/>
          </a:p>
        </p:txBody>
      </p:sp>
      <p:sp>
        <p:nvSpPr>
          <p:cNvPr id="3" name="TextBox 2">
            <a:extLst>
              <a:ext uri="{FF2B5EF4-FFF2-40B4-BE49-F238E27FC236}">
                <a16:creationId xmlns:a16="http://schemas.microsoft.com/office/drawing/2014/main" id="{EB29EA8C-AC6B-492B-83A6-0E7B69398309}"/>
              </a:ext>
            </a:extLst>
          </p:cNvPr>
          <p:cNvSpPr txBox="1"/>
          <p:nvPr/>
        </p:nvSpPr>
        <p:spPr>
          <a:xfrm>
            <a:off x="725805" y="1350628"/>
            <a:ext cx="5146489" cy="4185761"/>
          </a:xfrm>
          <a:prstGeom prst="rect">
            <a:avLst/>
          </a:prstGeom>
          <a:noFill/>
        </p:spPr>
        <p:txBody>
          <a:bodyPr wrap="square" rtlCol="0">
            <a:spAutoFit/>
          </a:bodyPr>
          <a:lstStyle/>
          <a:p>
            <a:pPr algn="just"/>
            <a:r>
              <a:rPr lang="en-US" sz="2400" b="0" i="0" dirty="0">
                <a:solidFill>
                  <a:srgbClr val="404040"/>
                </a:solidFill>
                <a:effectLst/>
                <a:latin typeface="gt-regular"/>
              </a:rPr>
              <a:t>Residual Blocks:-</a:t>
            </a:r>
          </a:p>
          <a:p>
            <a:pPr algn="just"/>
            <a:endParaRPr lang="en-US" sz="2400" dirty="0">
              <a:solidFill>
                <a:srgbClr val="404040"/>
              </a:solidFill>
              <a:latin typeface="gt-regular"/>
            </a:endParaRPr>
          </a:p>
          <a:p>
            <a:pPr algn="just"/>
            <a:r>
              <a:rPr lang="en-US" sz="1600" b="0" i="0" dirty="0">
                <a:solidFill>
                  <a:srgbClr val="404040"/>
                </a:solidFill>
                <a:effectLst/>
                <a:latin typeface="gt-regular"/>
              </a:rPr>
              <a:t>1.First, the image is divided into various grids. Each grid has a dimension of S x S. The following image shows how an input image is divided into grids</a:t>
            </a:r>
            <a:r>
              <a:rPr lang="en-US" sz="2400" b="0" i="0" dirty="0">
                <a:solidFill>
                  <a:srgbClr val="404040"/>
                </a:solidFill>
                <a:effectLst/>
                <a:latin typeface="gt-regular"/>
              </a:rPr>
              <a:t>.</a:t>
            </a:r>
          </a:p>
          <a:p>
            <a:pPr algn="just"/>
            <a:endParaRPr lang="en-US" sz="2400" dirty="0">
              <a:solidFill>
                <a:srgbClr val="404040"/>
              </a:solidFill>
              <a:latin typeface="gt-regular"/>
            </a:endParaRPr>
          </a:p>
          <a:p>
            <a:pPr algn="just"/>
            <a:r>
              <a:rPr lang="en-US" sz="1600" dirty="0">
                <a:solidFill>
                  <a:srgbClr val="404040"/>
                </a:solidFill>
                <a:latin typeface="gt-regular"/>
              </a:rPr>
              <a:t>2.</a:t>
            </a:r>
            <a:r>
              <a:rPr lang="en-US" sz="1600" b="0" i="0" dirty="0">
                <a:solidFill>
                  <a:srgbClr val="404040"/>
                </a:solidFill>
                <a:effectLst/>
                <a:latin typeface="gt-regular"/>
              </a:rPr>
              <a:t> In the image, there are many grid cells of equal dimension. Every grid cell will detect objects that appear within them. For example, if an object center appears within a certain grid cell, then this cell will be responsible for detecting it.</a:t>
            </a:r>
          </a:p>
          <a:p>
            <a:pPr algn="just"/>
            <a:br>
              <a:rPr lang="en-US" sz="2400" dirty="0"/>
            </a:br>
            <a:endParaRPr lang="en-US" sz="2400" dirty="0">
              <a:solidFill>
                <a:srgbClr val="404040"/>
              </a:solidFill>
              <a:latin typeface="gt-regular"/>
            </a:endParaRPr>
          </a:p>
        </p:txBody>
      </p:sp>
      <p:pic>
        <p:nvPicPr>
          <p:cNvPr id="2050" name="Picture 2" descr="Grids">
            <a:extLst>
              <a:ext uri="{FF2B5EF4-FFF2-40B4-BE49-F238E27FC236}">
                <a16:creationId xmlns:a16="http://schemas.microsoft.com/office/drawing/2014/main" id="{59F17E29-E280-4B8E-A334-E18F895F55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63412" y="1350628"/>
            <a:ext cx="4600575" cy="3495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5052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pPr algn="l"/>
            <a:r>
              <a:rPr lang="en-IN" b="0" i="0" dirty="0">
                <a:solidFill>
                  <a:srgbClr val="0A0B09"/>
                </a:solidFill>
                <a:effectLst/>
                <a:latin typeface="gt-medium"/>
              </a:rPr>
              <a:t>                                  YOLO algorithm</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17</a:t>
            </a:fld>
            <a:endParaRPr lang="en-US" dirty="0"/>
          </a:p>
        </p:txBody>
      </p:sp>
      <p:sp>
        <p:nvSpPr>
          <p:cNvPr id="3" name="TextBox 2">
            <a:extLst>
              <a:ext uri="{FF2B5EF4-FFF2-40B4-BE49-F238E27FC236}">
                <a16:creationId xmlns:a16="http://schemas.microsoft.com/office/drawing/2014/main" id="{EB29EA8C-AC6B-492B-83A6-0E7B69398309}"/>
              </a:ext>
            </a:extLst>
          </p:cNvPr>
          <p:cNvSpPr txBox="1"/>
          <p:nvPr/>
        </p:nvSpPr>
        <p:spPr>
          <a:xfrm>
            <a:off x="725805" y="886280"/>
            <a:ext cx="5146489" cy="5139869"/>
          </a:xfrm>
          <a:prstGeom prst="rect">
            <a:avLst/>
          </a:prstGeom>
          <a:noFill/>
        </p:spPr>
        <p:txBody>
          <a:bodyPr wrap="square" rtlCol="0">
            <a:spAutoFit/>
          </a:bodyPr>
          <a:lstStyle/>
          <a:p>
            <a:pPr algn="l"/>
            <a:r>
              <a:rPr lang="en-IN" sz="2400" b="0" i="0" dirty="0">
                <a:solidFill>
                  <a:srgbClr val="0A0B09"/>
                </a:solidFill>
                <a:effectLst/>
                <a:latin typeface="gt-medium"/>
              </a:rPr>
              <a:t>Bounding box regression</a:t>
            </a:r>
          </a:p>
          <a:p>
            <a:pPr algn="l"/>
            <a:br>
              <a:rPr lang="en-IN" sz="2400" dirty="0"/>
            </a:br>
            <a:r>
              <a:rPr lang="en-US" sz="1600" b="0" i="0" dirty="0">
                <a:solidFill>
                  <a:srgbClr val="404040"/>
                </a:solidFill>
                <a:effectLst/>
                <a:latin typeface="gt-regular"/>
              </a:rPr>
              <a:t>A bounding box is an outline that highlights an object in an image.</a:t>
            </a:r>
          </a:p>
          <a:p>
            <a:pPr algn="l"/>
            <a:r>
              <a:rPr lang="en-US" sz="1600" b="0" i="0" dirty="0">
                <a:solidFill>
                  <a:srgbClr val="404040"/>
                </a:solidFill>
                <a:effectLst/>
                <a:latin typeface="gt-regular"/>
              </a:rPr>
              <a:t>Every bounding box in the image consists of the following attributes:</a:t>
            </a:r>
          </a:p>
          <a:p>
            <a:pPr algn="l">
              <a:buFont typeface="Arial" panose="020B0604020202020204" pitchFamily="34" charset="0"/>
              <a:buChar char="•"/>
            </a:pPr>
            <a:r>
              <a:rPr lang="en-US" sz="1600" b="0" i="0" dirty="0">
                <a:solidFill>
                  <a:srgbClr val="404040"/>
                </a:solidFill>
                <a:effectLst/>
                <a:latin typeface="gt-regular"/>
              </a:rPr>
              <a:t>Width (</a:t>
            </a:r>
            <a:r>
              <a:rPr lang="en-US" sz="1600" b="0" i="0" dirty="0" err="1">
                <a:solidFill>
                  <a:srgbClr val="404040"/>
                </a:solidFill>
                <a:effectLst/>
                <a:latin typeface="gt-regular"/>
              </a:rPr>
              <a:t>bw</a:t>
            </a:r>
            <a:r>
              <a:rPr lang="en-US" sz="1600" b="0" i="0" dirty="0">
                <a:solidFill>
                  <a:srgbClr val="404040"/>
                </a:solidFill>
                <a:effectLst/>
                <a:latin typeface="gt-regular"/>
              </a:rPr>
              <a:t>)</a:t>
            </a:r>
          </a:p>
          <a:p>
            <a:pPr algn="l">
              <a:buFont typeface="Arial" panose="020B0604020202020204" pitchFamily="34" charset="0"/>
              <a:buChar char="•"/>
            </a:pPr>
            <a:r>
              <a:rPr lang="en-US" sz="1600" b="0" i="0" dirty="0">
                <a:solidFill>
                  <a:srgbClr val="404040"/>
                </a:solidFill>
                <a:effectLst/>
                <a:latin typeface="gt-regular"/>
              </a:rPr>
              <a:t>Height (</a:t>
            </a:r>
            <a:r>
              <a:rPr lang="en-US" sz="1600" b="0" i="0" dirty="0" err="1">
                <a:solidFill>
                  <a:srgbClr val="404040"/>
                </a:solidFill>
                <a:effectLst/>
                <a:latin typeface="gt-regular"/>
              </a:rPr>
              <a:t>bh</a:t>
            </a:r>
            <a:r>
              <a:rPr lang="en-US" sz="1600" b="0" i="0" dirty="0">
                <a:solidFill>
                  <a:srgbClr val="404040"/>
                </a:solidFill>
                <a:effectLst/>
                <a:latin typeface="gt-regular"/>
              </a:rPr>
              <a:t>)</a:t>
            </a:r>
          </a:p>
          <a:p>
            <a:pPr algn="l">
              <a:buFont typeface="Arial" panose="020B0604020202020204" pitchFamily="34" charset="0"/>
              <a:buChar char="•"/>
            </a:pPr>
            <a:r>
              <a:rPr lang="en-US" sz="1600" b="0" i="0" dirty="0">
                <a:solidFill>
                  <a:srgbClr val="404040"/>
                </a:solidFill>
                <a:effectLst/>
                <a:latin typeface="gt-regular"/>
              </a:rPr>
              <a:t>Class (for example, person, car, traffic light, etc.)- This is represented by the letter c.</a:t>
            </a:r>
          </a:p>
          <a:p>
            <a:pPr algn="l">
              <a:buFont typeface="Arial" panose="020B0604020202020204" pitchFamily="34" charset="0"/>
              <a:buChar char="•"/>
            </a:pPr>
            <a:r>
              <a:rPr lang="en-US" sz="1600" b="0" i="0" dirty="0">
                <a:solidFill>
                  <a:srgbClr val="404040"/>
                </a:solidFill>
                <a:effectLst/>
                <a:latin typeface="gt-regular"/>
              </a:rPr>
              <a:t>Bounding box center (</a:t>
            </a:r>
            <a:r>
              <a:rPr lang="en-US" sz="1600" b="0" i="0" dirty="0" err="1">
                <a:solidFill>
                  <a:srgbClr val="404040"/>
                </a:solidFill>
                <a:effectLst/>
                <a:latin typeface="gt-regular"/>
              </a:rPr>
              <a:t>bx,by</a:t>
            </a:r>
            <a:r>
              <a:rPr lang="en-US" sz="1600" b="0" i="0" dirty="0">
                <a:solidFill>
                  <a:srgbClr val="404040"/>
                </a:solidFill>
                <a:effectLst/>
                <a:latin typeface="gt-regular"/>
              </a:rPr>
              <a:t>)</a:t>
            </a:r>
          </a:p>
          <a:p>
            <a:pPr algn="l">
              <a:buFont typeface="Arial" panose="020B0604020202020204" pitchFamily="34" charset="0"/>
              <a:buChar char="•"/>
            </a:pPr>
            <a:endParaRPr lang="en-US" sz="1600" b="0" i="0" dirty="0">
              <a:solidFill>
                <a:srgbClr val="404040"/>
              </a:solidFill>
              <a:effectLst/>
              <a:latin typeface="gt-regular"/>
            </a:endParaRPr>
          </a:p>
          <a:p>
            <a:pPr algn="l"/>
            <a:r>
              <a:rPr lang="en-US" sz="1600" b="0" i="0" dirty="0">
                <a:solidFill>
                  <a:srgbClr val="404040"/>
                </a:solidFill>
                <a:effectLst/>
                <a:latin typeface="gt-regular"/>
              </a:rPr>
              <a:t>The image shows an example of a bounding box. The bounding box has been represented by a yellow outline.</a:t>
            </a:r>
          </a:p>
          <a:p>
            <a:br>
              <a:rPr lang="en-US" sz="2400" dirty="0"/>
            </a:br>
            <a:r>
              <a:rPr lang="en-US" sz="1600" b="0" i="0" dirty="0">
                <a:solidFill>
                  <a:srgbClr val="404040"/>
                </a:solidFill>
                <a:effectLst/>
                <a:latin typeface="gt-regular"/>
              </a:rPr>
              <a:t>YOLO uses a single bounding box regression to predict the height, width, center, and class of objects. In the image, represents the probability of an object appearing in the bounding box.</a:t>
            </a:r>
            <a:endParaRPr lang="en-US" sz="2400" b="0" i="0" dirty="0">
              <a:solidFill>
                <a:srgbClr val="404040"/>
              </a:solidFill>
              <a:effectLst/>
              <a:latin typeface="gt-regular"/>
            </a:endParaRPr>
          </a:p>
        </p:txBody>
      </p:sp>
      <p:pic>
        <p:nvPicPr>
          <p:cNvPr id="3074" name="Picture 2" descr="Bounding Box">
            <a:extLst>
              <a:ext uri="{FF2B5EF4-FFF2-40B4-BE49-F238E27FC236}">
                <a16:creationId xmlns:a16="http://schemas.microsoft.com/office/drawing/2014/main" id="{48253FA7-A20D-406C-A385-6EB21C3A8D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1292" y="1332189"/>
            <a:ext cx="6470708"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80904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pPr algn="l"/>
            <a:r>
              <a:rPr lang="en-IN" b="0" i="0" dirty="0">
                <a:solidFill>
                  <a:srgbClr val="0A0B09"/>
                </a:solidFill>
                <a:effectLst/>
                <a:latin typeface="gt-medium"/>
              </a:rPr>
              <a:t>                                  YOLO algorithm</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18</a:t>
            </a:fld>
            <a:endParaRPr lang="en-US" dirty="0"/>
          </a:p>
        </p:txBody>
      </p:sp>
      <p:sp>
        <p:nvSpPr>
          <p:cNvPr id="3" name="TextBox 2">
            <a:extLst>
              <a:ext uri="{FF2B5EF4-FFF2-40B4-BE49-F238E27FC236}">
                <a16:creationId xmlns:a16="http://schemas.microsoft.com/office/drawing/2014/main" id="{EB29EA8C-AC6B-492B-83A6-0E7B69398309}"/>
              </a:ext>
            </a:extLst>
          </p:cNvPr>
          <p:cNvSpPr txBox="1"/>
          <p:nvPr/>
        </p:nvSpPr>
        <p:spPr>
          <a:xfrm>
            <a:off x="599970" y="729843"/>
            <a:ext cx="5171656" cy="5878532"/>
          </a:xfrm>
          <a:prstGeom prst="rect">
            <a:avLst/>
          </a:prstGeom>
          <a:noFill/>
        </p:spPr>
        <p:txBody>
          <a:bodyPr wrap="square" rtlCol="0">
            <a:spAutoFit/>
          </a:bodyPr>
          <a:lstStyle/>
          <a:p>
            <a:pPr algn="l"/>
            <a:r>
              <a:rPr lang="en-IN" sz="2000" b="0" i="0" dirty="0">
                <a:solidFill>
                  <a:srgbClr val="0A0B09"/>
                </a:solidFill>
                <a:effectLst/>
                <a:latin typeface="gt-medium"/>
              </a:rPr>
              <a:t>Intersection over union (IOU):</a:t>
            </a:r>
          </a:p>
          <a:p>
            <a:pPr algn="l"/>
            <a:endParaRPr lang="en-IN" sz="2000" b="0" i="0" dirty="0">
              <a:solidFill>
                <a:srgbClr val="0A0B09"/>
              </a:solidFill>
              <a:effectLst/>
              <a:latin typeface="gt-medium"/>
            </a:endParaRPr>
          </a:p>
          <a:p>
            <a:pPr algn="just"/>
            <a:r>
              <a:rPr lang="en-US" sz="1600" b="0" i="0" dirty="0">
                <a:solidFill>
                  <a:srgbClr val="404040"/>
                </a:solidFill>
                <a:effectLst/>
                <a:latin typeface="gt-regular"/>
              </a:rPr>
              <a:t>1. Intersection over union (IOU) is a phenomenon in object detection that describes how boxes overlap. YOLO uses IOU to provide an output box that surrounds the objects perfectly.</a:t>
            </a:r>
          </a:p>
          <a:p>
            <a:pPr algn="just"/>
            <a:endParaRPr lang="en-US" sz="1600" b="0" i="0" dirty="0">
              <a:solidFill>
                <a:srgbClr val="404040"/>
              </a:solidFill>
              <a:effectLst/>
              <a:latin typeface="gt-regular"/>
            </a:endParaRPr>
          </a:p>
          <a:p>
            <a:pPr algn="just"/>
            <a:endParaRPr lang="en-US" sz="1600" b="0" i="0" dirty="0">
              <a:solidFill>
                <a:srgbClr val="404040"/>
              </a:solidFill>
              <a:effectLst/>
              <a:latin typeface="gt-regular"/>
            </a:endParaRPr>
          </a:p>
          <a:p>
            <a:pPr algn="just"/>
            <a:r>
              <a:rPr lang="en-US" sz="1600" b="0" i="0" dirty="0">
                <a:solidFill>
                  <a:srgbClr val="404040"/>
                </a:solidFill>
                <a:effectLst/>
                <a:latin typeface="gt-regular"/>
              </a:rPr>
              <a:t>2. Each grid cell is responsible for predicting the bounding boxes and their confidence scores. The IOU is equal to 1 if the predicted bounding box is the same as the real box. This mechanism eliminates bounding boxes that are not equal to the real box.</a:t>
            </a:r>
          </a:p>
          <a:p>
            <a:pPr algn="just"/>
            <a:endParaRPr lang="en-US" sz="1600" dirty="0">
              <a:solidFill>
                <a:srgbClr val="404040"/>
              </a:solidFill>
              <a:latin typeface="gt-regular"/>
            </a:endParaRPr>
          </a:p>
          <a:p>
            <a:pPr algn="just"/>
            <a:endParaRPr lang="en-US" sz="1600" dirty="0">
              <a:solidFill>
                <a:srgbClr val="404040"/>
              </a:solidFill>
              <a:latin typeface="gt-regular"/>
            </a:endParaRPr>
          </a:p>
          <a:p>
            <a:pPr algn="just"/>
            <a:r>
              <a:rPr lang="en-US" sz="1600" b="0" i="0" dirty="0">
                <a:solidFill>
                  <a:srgbClr val="404040"/>
                </a:solidFill>
                <a:effectLst/>
                <a:latin typeface="gt-regular"/>
              </a:rPr>
              <a:t>3. The following image provides a simple example of how IOU works.</a:t>
            </a:r>
            <a:endParaRPr lang="en-IN" sz="1600" dirty="0"/>
          </a:p>
          <a:p>
            <a:pPr algn="just"/>
            <a:endParaRPr lang="en-US" sz="1600" dirty="0">
              <a:solidFill>
                <a:srgbClr val="404040"/>
              </a:solidFill>
              <a:latin typeface="gt-regular"/>
            </a:endParaRPr>
          </a:p>
          <a:p>
            <a:pPr algn="just"/>
            <a:endParaRPr lang="en-US" sz="1600" dirty="0">
              <a:solidFill>
                <a:srgbClr val="404040"/>
              </a:solidFill>
              <a:latin typeface="gt-regular"/>
            </a:endParaRPr>
          </a:p>
          <a:p>
            <a:pPr algn="just"/>
            <a:r>
              <a:rPr lang="en-US" sz="1600" b="0" i="0" dirty="0">
                <a:solidFill>
                  <a:srgbClr val="404040"/>
                </a:solidFill>
                <a:effectLst/>
                <a:latin typeface="gt-regular"/>
              </a:rPr>
              <a:t>4. In the image above, there are two bounding boxes, one in green and the other one in blue. The blue box is the predicted box while the green box is the real box. YOLO ensures that the two bounding boxes are equal.</a:t>
            </a:r>
            <a:endParaRPr lang="en-IN" sz="1600" dirty="0"/>
          </a:p>
        </p:txBody>
      </p:sp>
      <p:pic>
        <p:nvPicPr>
          <p:cNvPr id="4098" name="Picture 2" descr="IOU">
            <a:extLst>
              <a:ext uri="{FF2B5EF4-FFF2-40B4-BE49-F238E27FC236}">
                <a16:creationId xmlns:a16="http://schemas.microsoft.com/office/drawing/2014/main" id="{8A5FC233-000A-4DA6-9D37-AEF14C3B5E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803632"/>
            <a:ext cx="4938319" cy="29277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56455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US" dirty="0"/>
              <a:t>CNN – Convolutional Neural Networks</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19</a:t>
            </a:fld>
            <a:endParaRPr lang="en-US" dirty="0"/>
          </a:p>
        </p:txBody>
      </p:sp>
      <p:sp>
        <p:nvSpPr>
          <p:cNvPr id="8" name="TextBox 7">
            <a:extLst>
              <a:ext uri="{FF2B5EF4-FFF2-40B4-BE49-F238E27FC236}">
                <a16:creationId xmlns:a16="http://schemas.microsoft.com/office/drawing/2014/main" id="{5430E2C6-159E-45B3-B62F-00C7221F7FED}"/>
              </a:ext>
            </a:extLst>
          </p:cNvPr>
          <p:cNvSpPr txBox="1"/>
          <p:nvPr/>
        </p:nvSpPr>
        <p:spPr>
          <a:xfrm>
            <a:off x="7055141" y="904359"/>
            <a:ext cx="4330116" cy="4247317"/>
          </a:xfrm>
          <a:prstGeom prst="rect">
            <a:avLst/>
          </a:prstGeom>
          <a:noFill/>
        </p:spPr>
        <p:txBody>
          <a:bodyPr wrap="square" rtlCol="0">
            <a:spAutoFit/>
          </a:bodyPr>
          <a:lstStyle/>
          <a:p>
            <a:pPr marL="342900" indent="-342900" algn="just">
              <a:buFont typeface="Arial" panose="020B0604020202020204" pitchFamily="34" charset="0"/>
              <a:buChar char="•"/>
            </a:pPr>
            <a:r>
              <a:rPr lang="en-US" b="0" i="0" dirty="0">
                <a:solidFill>
                  <a:srgbClr val="292929"/>
                </a:solidFill>
                <a:effectLst/>
                <a:latin typeface="charter"/>
              </a:rPr>
              <a:t>A </a:t>
            </a:r>
            <a:r>
              <a:rPr lang="en-US" b="1" i="0" dirty="0">
                <a:solidFill>
                  <a:srgbClr val="292929"/>
                </a:solidFill>
                <a:effectLst/>
                <a:latin typeface="charter"/>
              </a:rPr>
              <a:t>Convolutional Neural Network (</a:t>
            </a:r>
            <a:r>
              <a:rPr lang="en-US" b="1" i="0" dirty="0" err="1">
                <a:solidFill>
                  <a:srgbClr val="292929"/>
                </a:solidFill>
                <a:effectLst/>
                <a:latin typeface="charter"/>
              </a:rPr>
              <a:t>ConvNet</a:t>
            </a:r>
            <a:r>
              <a:rPr lang="en-US" b="1" i="0" dirty="0">
                <a:solidFill>
                  <a:srgbClr val="292929"/>
                </a:solidFill>
                <a:effectLst/>
                <a:latin typeface="charter"/>
              </a:rPr>
              <a:t>/CNN)</a:t>
            </a:r>
            <a:r>
              <a:rPr lang="en-US" b="0" i="0" dirty="0">
                <a:solidFill>
                  <a:srgbClr val="292929"/>
                </a:solidFill>
                <a:effectLst/>
                <a:latin typeface="charter"/>
              </a:rPr>
              <a:t> is a Deep Learning algorithm which can take in an input image, assign importance (learnable weights and biases) to various aspects/objects in the image and be able to differentiate one from the other.</a:t>
            </a:r>
          </a:p>
          <a:p>
            <a:pPr marL="342900" indent="-342900" algn="just">
              <a:buFont typeface="Arial" panose="020B0604020202020204" pitchFamily="34" charset="0"/>
              <a:buChar char="•"/>
            </a:pPr>
            <a:endParaRPr lang="en-US" dirty="0">
              <a:solidFill>
                <a:srgbClr val="292929"/>
              </a:solidFill>
              <a:latin typeface="charter"/>
            </a:endParaRPr>
          </a:p>
          <a:p>
            <a:pPr marL="342900" indent="-342900" algn="just">
              <a:buFont typeface="Arial" panose="020B0604020202020204" pitchFamily="34" charset="0"/>
              <a:buChar char="•"/>
            </a:pPr>
            <a:r>
              <a:rPr lang="en-US" b="0" i="0" dirty="0">
                <a:solidFill>
                  <a:srgbClr val="292929"/>
                </a:solidFill>
                <a:effectLst/>
                <a:latin typeface="charter"/>
              </a:rPr>
              <a:t>The pre-processing required in a </a:t>
            </a:r>
            <a:r>
              <a:rPr lang="en-US" b="0" i="0" dirty="0" err="1">
                <a:solidFill>
                  <a:srgbClr val="292929"/>
                </a:solidFill>
                <a:effectLst/>
                <a:latin typeface="charter"/>
              </a:rPr>
              <a:t>ConvNet</a:t>
            </a:r>
            <a:r>
              <a:rPr lang="en-US" b="0" i="0" dirty="0">
                <a:solidFill>
                  <a:srgbClr val="292929"/>
                </a:solidFill>
                <a:effectLst/>
                <a:latin typeface="charter"/>
              </a:rPr>
              <a:t> is much lower as compared to other classification algorithms. While in primitive methods filters are hand-engineered, with enough training, </a:t>
            </a:r>
            <a:r>
              <a:rPr lang="en-US" b="0" i="0" dirty="0" err="1">
                <a:solidFill>
                  <a:srgbClr val="292929"/>
                </a:solidFill>
                <a:effectLst/>
                <a:latin typeface="charter"/>
              </a:rPr>
              <a:t>ConvNets</a:t>
            </a:r>
            <a:r>
              <a:rPr lang="en-US" b="0" i="0" dirty="0">
                <a:solidFill>
                  <a:srgbClr val="292929"/>
                </a:solidFill>
                <a:effectLst/>
                <a:latin typeface="charter"/>
              </a:rPr>
              <a:t> have the ability to learn these filters/characteristics.</a:t>
            </a:r>
            <a:endParaRPr lang="en-IN" dirty="0"/>
          </a:p>
        </p:txBody>
      </p:sp>
      <p:pic>
        <p:nvPicPr>
          <p:cNvPr id="4098" name="Picture 2" descr="CNN deep learning">
            <a:extLst>
              <a:ext uri="{FF2B5EF4-FFF2-40B4-BE49-F238E27FC236}">
                <a16:creationId xmlns:a16="http://schemas.microsoft.com/office/drawing/2014/main" id="{73A80354-C132-4AA2-BC0D-41AB8AA4AF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64792"/>
            <a:ext cx="7155985" cy="30575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257EF52-EEDA-4522-885F-C9E98371A5F8}"/>
              </a:ext>
            </a:extLst>
          </p:cNvPr>
          <p:cNvSpPr txBox="1"/>
          <p:nvPr/>
        </p:nvSpPr>
        <p:spPr>
          <a:xfrm>
            <a:off x="318782" y="4713977"/>
            <a:ext cx="6837203" cy="1477328"/>
          </a:xfrm>
          <a:prstGeom prst="rect">
            <a:avLst/>
          </a:prstGeom>
          <a:noFill/>
        </p:spPr>
        <p:txBody>
          <a:bodyPr wrap="square" rtlCol="0">
            <a:spAutoFit/>
          </a:bodyPr>
          <a:lstStyle/>
          <a:p>
            <a:pPr algn="just"/>
            <a:r>
              <a:rPr lang="en-US" b="0" i="0" dirty="0">
                <a:solidFill>
                  <a:srgbClr val="292929"/>
                </a:solidFill>
                <a:effectLst/>
                <a:latin typeface="charter"/>
              </a:rPr>
              <a:t>The architecture of a </a:t>
            </a:r>
            <a:r>
              <a:rPr lang="en-US" b="0" i="0" dirty="0" err="1">
                <a:solidFill>
                  <a:srgbClr val="292929"/>
                </a:solidFill>
                <a:effectLst/>
                <a:latin typeface="charter"/>
              </a:rPr>
              <a:t>ConvNet</a:t>
            </a:r>
            <a:r>
              <a:rPr lang="en-US" b="0" i="0" dirty="0">
                <a:solidFill>
                  <a:srgbClr val="292929"/>
                </a:solidFill>
                <a:effectLst/>
                <a:latin typeface="charter"/>
              </a:rPr>
              <a:t> is analogous to that of the connectivity pattern of Neurons in the Human Brain and was inspired by the organization of the Visual Cortex. Individual neurons respond to stimuli only in a restricted region of the visual field known as the Receptive Field. A collection of such fields overlap to cover the entire visual area.</a:t>
            </a:r>
            <a:endParaRPr lang="en-IN" dirty="0"/>
          </a:p>
        </p:txBody>
      </p:sp>
    </p:spTree>
    <p:extLst>
      <p:ext uri="{BB962C8B-B14F-4D97-AF65-F5344CB8AC3E}">
        <p14:creationId xmlns:p14="http://schemas.microsoft.com/office/powerpoint/2010/main" val="824712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A87B3-0A27-4EE9-979E-B69581E476F0}"/>
              </a:ext>
            </a:extLst>
          </p:cNvPr>
          <p:cNvSpPr>
            <a:spLocks noGrp="1"/>
          </p:cNvSpPr>
          <p:nvPr>
            <p:ph type="title"/>
          </p:nvPr>
        </p:nvSpPr>
        <p:spPr>
          <a:xfrm>
            <a:off x="5981700" y="-314324"/>
            <a:ext cx="5933440" cy="1390648"/>
          </a:xfrm>
        </p:spPr>
        <p:txBody>
          <a:bodyPr/>
          <a:lstStyle/>
          <a:p>
            <a:r>
              <a:rPr lang="en-US" sz="4800" dirty="0"/>
              <a:t>Agenda</a:t>
            </a:r>
          </a:p>
        </p:txBody>
      </p:sp>
      <p:pic>
        <p:nvPicPr>
          <p:cNvPr id="8" name="Picture Placeholder 7" descr="group of people at a conference table">
            <a:extLst>
              <a:ext uri="{FF2B5EF4-FFF2-40B4-BE49-F238E27FC236}">
                <a16:creationId xmlns:a16="http://schemas.microsoft.com/office/drawing/2014/main" id="{BB76F5AB-0940-46E1-85F9-6A870D7D04C9}"/>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p:pic>
      <p:sp>
        <p:nvSpPr>
          <p:cNvPr id="6" name="Text Placeholder 5">
            <a:extLst>
              <a:ext uri="{FF2B5EF4-FFF2-40B4-BE49-F238E27FC236}">
                <a16:creationId xmlns:a16="http://schemas.microsoft.com/office/drawing/2014/main" id="{F3C89A40-EEAA-43AB-9A3A-B2CFDE450F1B}"/>
              </a:ext>
            </a:extLst>
          </p:cNvPr>
          <p:cNvSpPr>
            <a:spLocks noGrp="1"/>
          </p:cNvSpPr>
          <p:nvPr>
            <p:ph type="body" sz="quarter" idx="15"/>
          </p:nvPr>
        </p:nvSpPr>
        <p:spPr>
          <a:xfrm>
            <a:off x="5905500" y="758065"/>
            <a:ext cx="6789668" cy="5710238"/>
          </a:xfrm>
        </p:spPr>
        <p:txBody>
          <a:bodyPr/>
          <a:lstStyle/>
          <a:p>
            <a:pPr marL="171450" indent="-171450">
              <a:spcBef>
                <a:spcPts val="0"/>
              </a:spcBef>
              <a:buFont typeface="Wingdings" panose="05000000000000000000" pitchFamily="2" charset="2"/>
              <a:buChar char="ü"/>
            </a:pPr>
            <a:r>
              <a:rPr lang="en-US" sz="1300" spc="100" dirty="0"/>
              <a:t> Project title &amp; domain</a:t>
            </a:r>
          </a:p>
          <a:p>
            <a:pPr marL="171450" indent="-171450">
              <a:spcBef>
                <a:spcPts val="0"/>
              </a:spcBef>
              <a:buFont typeface="Wingdings" panose="05000000000000000000" pitchFamily="2" charset="2"/>
              <a:buChar char="ü"/>
            </a:pPr>
            <a:r>
              <a:rPr lang="en-US" sz="1300" spc="100" dirty="0"/>
              <a:t> Introduction</a:t>
            </a:r>
          </a:p>
          <a:p>
            <a:pPr marL="171450" indent="-171450">
              <a:spcBef>
                <a:spcPts val="0"/>
              </a:spcBef>
              <a:buFont typeface="Wingdings" panose="05000000000000000000" pitchFamily="2" charset="2"/>
              <a:buChar char="ü"/>
            </a:pPr>
            <a:r>
              <a:rPr lang="en-US" sz="1300" spc="100" dirty="0"/>
              <a:t> Literature survey </a:t>
            </a:r>
          </a:p>
          <a:p>
            <a:pPr marL="171450" indent="-171450">
              <a:spcBef>
                <a:spcPts val="0"/>
              </a:spcBef>
              <a:buFont typeface="Wingdings" panose="05000000000000000000" pitchFamily="2" charset="2"/>
              <a:buChar char="ü"/>
            </a:pPr>
            <a:r>
              <a:rPr lang="en-US" sz="1300" spc="100" dirty="0"/>
              <a:t> Review papers</a:t>
            </a:r>
          </a:p>
          <a:p>
            <a:pPr marL="171450" indent="-171450">
              <a:spcBef>
                <a:spcPts val="0"/>
              </a:spcBef>
              <a:buFont typeface="Wingdings" panose="05000000000000000000" pitchFamily="2" charset="2"/>
              <a:buChar char="ü"/>
            </a:pPr>
            <a:r>
              <a:rPr lang="en-US" sz="1300" spc="100" dirty="0"/>
              <a:t> Existing system</a:t>
            </a:r>
          </a:p>
          <a:p>
            <a:pPr marL="171450" indent="-171450">
              <a:spcBef>
                <a:spcPts val="0"/>
              </a:spcBef>
              <a:buFont typeface="Wingdings" panose="05000000000000000000" pitchFamily="2" charset="2"/>
              <a:buChar char="ü"/>
            </a:pPr>
            <a:r>
              <a:rPr lang="en-US" sz="1300" spc="100" dirty="0"/>
              <a:t> Problem statement</a:t>
            </a:r>
          </a:p>
          <a:p>
            <a:pPr marL="171450" indent="-171450">
              <a:spcBef>
                <a:spcPts val="0"/>
              </a:spcBef>
              <a:buFont typeface="Wingdings" panose="05000000000000000000" pitchFamily="2" charset="2"/>
              <a:buChar char="ü"/>
            </a:pPr>
            <a:r>
              <a:rPr lang="en-US" sz="1300" spc="100" dirty="0"/>
              <a:t> Project objective</a:t>
            </a:r>
          </a:p>
          <a:p>
            <a:pPr marL="171450" indent="-171450">
              <a:spcBef>
                <a:spcPts val="0"/>
              </a:spcBef>
              <a:buFont typeface="Wingdings" panose="05000000000000000000" pitchFamily="2" charset="2"/>
              <a:buChar char="ü"/>
            </a:pPr>
            <a:r>
              <a:rPr lang="en-US" sz="1300" spc="100" dirty="0"/>
              <a:t> Scope of project</a:t>
            </a:r>
          </a:p>
          <a:p>
            <a:pPr marL="171450" indent="-171450">
              <a:spcBef>
                <a:spcPts val="0"/>
              </a:spcBef>
              <a:buFont typeface="Wingdings" panose="05000000000000000000" pitchFamily="2" charset="2"/>
              <a:buChar char="ü"/>
            </a:pPr>
            <a:r>
              <a:rPr lang="en-US" sz="1300" spc="100" dirty="0"/>
              <a:t> Proposed work</a:t>
            </a:r>
          </a:p>
          <a:p>
            <a:pPr marL="171450" indent="-171450">
              <a:spcBef>
                <a:spcPts val="0"/>
              </a:spcBef>
              <a:buFont typeface="Wingdings" panose="05000000000000000000" pitchFamily="2" charset="2"/>
              <a:buChar char="ü"/>
            </a:pPr>
            <a:r>
              <a:rPr lang="en-US" sz="1300" spc="100" dirty="0"/>
              <a:t> Algorithm &amp; methodology</a:t>
            </a:r>
          </a:p>
          <a:p>
            <a:pPr marL="171450" indent="-171450">
              <a:spcBef>
                <a:spcPts val="0"/>
              </a:spcBef>
              <a:buFont typeface="Wingdings" panose="05000000000000000000" pitchFamily="2" charset="2"/>
              <a:buChar char="ü"/>
            </a:pPr>
            <a:r>
              <a:rPr lang="en-US" sz="1300" spc="100" dirty="0"/>
              <a:t> Architecture</a:t>
            </a:r>
          </a:p>
          <a:p>
            <a:pPr marL="171450" indent="-171450">
              <a:spcBef>
                <a:spcPts val="0"/>
              </a:spcBef>
              <a:buFont typeface="Wingdings" panose="05000000000000000000" pitchFamily="2" charset="2"/>
              <a:buChar char="ü"/>
            </a:pPr>
            <a:r>
              <a:rPr lang="en-US" sz="1300" spc="100" dirty="0"/>
              <a:t> Use case diagram</a:t>
            </a:r>
          </a:p>
          <a:p>
            <a:pPr marL="171450" indent="-171450">
              <a:spcBef>
                <a:spcPts val="0"/>
              </a:spcBef>
              <a:buFont typeface="Wingdings" panose="05000000000000000000" pitchFamily="2" charset="2"/>
              <a:buChar char="ü"/>
            </a:pPr>
            <a:r>
              <a:rPr lang="en-US" sz="1300" spc="100" dirty="0"/>
              <a:t> Advantages</a:t>
            </a:r>
          </a:p>
          <a:p>
            <a:pPr marL="171450" indent="-171450">
              <a:spcBef>
                <a:spcPts val="0"/>
              </a:spcBef>
              <a:buFont typeface="Wingdings" panose="05000000000000000000" pitchFamily="2" charset="2"/>
              <a:buChar char="ü"/>
            </a:pPr>
            <a:r>
              <a:rPr lang="en-US" sz="1300" spc="100" dirty="0"/>
              <a:t> Disadvantages</a:t>
            </a:r>
          </a:p>
          <a:p>
            <a:pPr marL="171450" indent="-171450">
              <a:spcBef>
                <a:spcPts val="0"/>
              </a:spcBef>
              <a:buFont typeface="Wingdings" panose="05000000000000000000" pitchFamily="2" charset="2"/>
              <a:buChar char="ü"/>
            </a:pPr>
            <a:r>
              <a:rPr lang="en-US" sz="1300" spc="100" dirty="0"/>
              <a:t> Application</a:t>
            </a:r>
          </a:p>
          <a:p>
            <a:pPr marL="171450" indent="-171450">
              <a:spcBef>
                <a:spcPts val="0"/>
              </a:spcBef>
              <a:buFont typeface="Wingdings" panose="05000000000000000000" pitchFamily="2" charset="2"/>
              <a:buChar char="ü"/>
            </a:pPr>
            <a:r>
              <a:rPr lang="en-US" sz="1300" spc="100" dirty="0"/>
              <a:t> Project work completion plan</a:t>
            </a:r>
          </a:p>
          <a:p>
            <a:pPr marL="171450" indent="-171450">
              <a:spcBef>
                <a:spcPts val="0"/>
              </a:spcBef>
              <a:buFont typeface="Wingdings" panose="05000000000000000000" pitchFamily="2" charset="2"/>
              <a:buChar char="ü"/>
            </a:pPr>
            <a:r>
              <a:rPr lang="en-US" sz="1300" spc="100" dirty="0"/>
              <a:t> Conclusion</a:t>
            </a:r>
          </a:p>
          <a:p>
            <a:pPr marL="171450" indent="-171450">
              <a:spcBef>
                <a:spcPts val="0"/>
              </a:spcBef>
              <a:buFont typeface="Wingdings" panose="05000000000000000000" pitchFamily="2" charset="2"/>
              <a:buChar char="ü"/>
            </a:pPr>
            <a:r>
              <a:rPr lang="en-US" sz="1300" spc="100" dirty="0"/>
              <a:t> Future Scope</a:t>
            </a:r>
          </a:p>
          <a:p>
            <a:pPr marL="171450" indent="-171450">
              <a:spcBef>
                <a:spcPts val="0"/>
              </a:spcBef>
              <a:buFont typeface="Wingdings" panose="05000000000000000000" pitchFamily="2" charset="2"/>
              <a:buChar char="ü"/>
            </a:pPr>
            <a:r>
              <a:rPr lang="en-US" sz="1300" spc="100" dirty="0"/>
              <a:t> References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7" name="Slide Number Placeholder 6">
            <a:extLst>
              <a:ext uri="{FF2B5EF4-FFF2-40B4-BE49-F238E27FC236}">
                <a16:creationId xmlns:a16="http://schemas.microsoft.com/office/drawing/2014/main" id="{F29F8048-1E86-48F4-B246-D2F8C54B7EB1}"/>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16490989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IN" dirty="0"/>
              <a:t>CNN - Architecture</a:t>
            </a:r>
            <a:endParaRPr lang="en-US" dirty="0"/>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20</a:t>
            </a:fld>
            <a:endParaRPr lang="en-US" dirty="0"/>
          </a:p>
        </p:txBody>
      </p:sp>
      <p:pic>
        <p:nvPicPr>
          <p:cNvPr id="7172" name="Picture 4">
            <a:extLst>
              <a:ext uri="{FF2B5EF4-FFF2-40B4-BE49-F238E27FC236}">
                <a16:creationId xmlns:a16="http://schemas.microsoft.com/office/drawing/2014/main" id="{FD04D629-2EE3-4ACD-B0CE-D2B7DA66F3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392" y="619125"/>
            <a:ext cx="11302767" cy="60472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54269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IN" dirty="0"/>
              <a:t>Open-CV: Realtime Object Recognition</a:t>
            </a:r>
            <a:endParaRPr lang="en-US" dirty="0"/>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21</a:t>
            </a:fld>
            <a:endParaRPr lang="en-US" dirty="0"/>
          </a:p>
        </p:txBody>
      </p:sp>
      <p:pic>
        <p:nvPicPr>
          <p:cNvPr id="8194" name="Picture 2" descr="Why Is OpenCV Gaining Prominence?">
            <a:extLst>
              <a:ext uri="{FF2B5EF4-FFF2-40B4-BE49-F238E27FC236}">
                <a16:creationId xmlns:a16="http://schemas.microsoft.com/office/drawing/2014/main" id="{DE789692-EC07-409E-82CA-AC5F2C7BE0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5805" y="1935105"/>
            <a:ext cx="4793226" cy="278789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1E5589D-61F1-42FF-829E-3DDCDD27BDD5}"/>
              </a:ext>
            </a:extLst>
          </p:cNvPr>
          <p:cNvSpPr txBox="1"/>
          <p:nvPr/>
        </p:nvSpPr>
        <p:spPr>
          <a:xfrm>
            <a:off x="5819589" y="1650888"/>
            <a:ext cx="5729680" cy="3785652"/>
          </a:xfrm>
          <a:prstGeom prst="rect">
            <a:avLst/>
          </a:prstGeom>
          <a:noFill/>
        </p:spPr>
        <p:txBody>
          <a:bodyPr wrap="square" rtlCol="0">
            <a:spAutoFit/>
          </a:bodyPr>
          <a:lstStyle/>
          <a:p>
            <a:pPr marL="285750" indent="-285750" algn="just">
              <a:buFont typeface="Arial" panose="020B0604020202020204" pitchFamily="34" charset="0"/>
              <a:buChar char="•"/>
            </a:pPr>
            <a:r>
              <a:rPr lang="en-US" sz="2000" b="0" i="0" dirty="0">
                <a:solidFill>
                  <a:srgbClr val="292929"/>
                </a:solidFill>
                <a:effectLst/>
                <a:latin typeface="charter"/>
              </a:rPr>
              <a:t>The object detection works on the Viola-Jones algorithm, which was proposed by Paul Viola and Michael Jones. The aforementioned algorithm is based on machine learning. </a:t>
            </a:r>
          </a:p>
          <a:p>
            <a:pPr marL="285750" indent="-285750" algn="just">
              <a:buFont typeface="Arial" panose="020B0604020202020204" pitchFamily="34" charset="0"/>
              <a:buChar char="•"/>
            </a:pPr>
            <a:r>
              <a:rPr lang="en-US" sz="2000" b="0" i="0" dirty="0">
                <a:solidFill>
                  <a:srgbClr val="292929"/>
                </a:solidFill>
                <a:effectLst/>
                <a:latin typeface="charter"/>
              </a:rPr>
              <a:t>The first step involves training a cascade function with a large amount of negative and positive labeled images. </a:t>
            </a:r>
          </a:p>
          <a:p>
            <a:pPr marL="285750" indent="-285750" algn="just">
              <a:buFont typeface="Arial" panose="020B0604020202020204" pitchFamily="34" charset="0"/>
              <a:buChar char="•"/>
            </a:pPr>
            <a:r>
              <a:rPr lang="en-US" sz="2000" b="0" i="0" dirty="0">
                <a:solidFill>
                  <a:srgbClr val="292929"/>
                </a:solidFill>
                <a:effectLst/>
                <a:latin typeface="charter"/>
              </a:rPr>
              <a:t>Once the classifier is trained, identifying features, namely “HAAR Features,” are extracted from these training images. HAAR features are essentially rectangular features with regions of bright and dark pixels.</a:t>
            </a:r>
            <a:endParaRPr lang="en-IN" sz="2000" dirty="0"/>
          </a:p>
        </p:txBody>
      </p:sp>
    </p:spTree>
    <p:extLst>
      <p:ext uri="{BB962C8B-B14F-4D97-AF65-F5344CB8AC3E}">
        <p14:creationId xmlns:p14="http://schemas.microsoft.com/office/powerpoint/2010/main" val="24040837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US" dirty="0"/>
              <a:t>Objection Detection &amp; </a:t>
            </a:r>
            <a:r>
              <a:rPr lang="en-IN" dirty="0"/>
              <a:t>Trespassing</a:t>
            </a:r>
            <a:r>
              <a:rPr lang="en-US" dirty="0"/>
              <a:t> in Railways</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22</a:t>
            </a:fld>
            <a:endParaRPr lang="en-US" dirty="0"/>
          </a:p>
        </p:txBody>
      </p:sp>
      <p:pic>
        <p:nvPicPr>
          <p:cNvPr id="9218" name="Picture 2" descr="A novel object detection system for improving safety at unmanned railway  crossings | Semantic Scholar">
            <a:extLst>
              <a:ext uri="{FF2B5EF4-FFF2-40B4-BE49-F238E27FC236}">
                <a16:creationId xmlns:a16="http://schemas.microsoft.com/office/drawing/2014/main" id="{C929AD4C-08F8-402B-AD51-DDA261F18C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618" y="769777"/>
            <a:ext cx="4923792" cy="2883977"/>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2E125B43-6E89-40B6-915F-8FF07C8191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2110" y="733425"/>
            <a:ext cx="5238750" cy="2695575"/>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Using Object Detection on IoT Devices | alwaysAI Blog | alwaysAI">
            <a:extLst>
              <a:ext uri="{FF2B5EF4-FFF2-40B4-BE49-F238E27FC236}">
                <a16:creationId xmlns:a16="http://schemas.microsoft.com/office/drawing/2014/main" id="{EF53B71A-DC44-45DC-9DC0-2D357C04A7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0428" y="3867325"/>
            <a:ext cx="5150841" cy="29661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45454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IN" dirty="0"/>
              <a:t>Open-CV: Realtime Object Recognition</a:t>
            </a:r>
            <a:endParaRPr lang="en-US" dirty="0"/>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23</a:t>
            </a:fld>
            <a:endParaRPr lang="en-US" dirty="0"/>
          </a:p>
        </p:txBody>
      </p:sp>
      <p:sp>
        <p:nvSpPr>
          <p:cNvPr id="5" name="TextBox 4">
            <a:extLst>
              <a:ext uri="{FF2B5EF4-FFF2-40B4-BE49-F238E27FC236}">
                <a16:creationId xmlns:a16="http://schemas.microsoft.com/office/drawing/2014/main" id="{91FFECDE-E6A7-4F8D-A058-D031636649E1}"/>
              </a:ext>
            </a:extLst>
          </p:cNvPr>
          <p:cNvSpPr txBox="1"/>
          <p:nvPr/>
        </p:nvSpPr>
        <p:spPr>
          <a:xfrm>
            <a:off x="4712242" y="1143915"/>
            <a:ext cx="7183347" cy="5016758"/>
          </a:xfrm>
          <a:prstGeom prst="rect">
            <a:avLst/>
          </a:prstGeom>
          <a:noFill/>
        </p:spPr>
        <p:txBody>
          <a:bodyPr wrap="square" rtlCol="0">
            <a:spAutoFit/>
          </a:bodyPr>
          <a:lstStyle/>
          <a:p>
            <a:pPr marL="285750" indent="-285750" algn="just">
              <a:buFont typeface="Arial" panose="020B0604020202020204" pitchFamily="34" charset="0"/>
              <a:buChar char="•"/>
            </a:pPr>
            <a:r>
              <a:rPr lang="en-US" sz="1600" b="0" i="0" dirty="0">
                <a:solidFill>
                  <a:srgbClr val="292929"/>
                </a:solidFill>
                <a:effectLst/>
                <a:latin typeface="charter"/>
              </a:rPr>
              <a:t>Each feature's value is calculated as a difference between the sum of pixel intensity under the bright region and the pixel intensity under the dark region. </a:t>
            </a:r>
          </a:p>
          <a:p>
            <a:pPr marL="285750" indent="-285750" algn="just">
              <a:buFont typeface="Arial" panose="020B0604020202020204" pitchFamily="34" charset="0"/>
              <a:buChar char="•"/>
            </a:pPr>
            <a:endParaRPr lang="en-US" sz="1600" b="0" i="0" dirty="0">
              <a:solidFill>
                <a:srgbClr val="292929"/>
              </a:solidFill>
              <a:effectLst/>
              <a:latin typeface="charter"/>
            </a:endParaRPr>
          </a:p>
          <a:p>
            <a:pPr marL="285750" indent="-285750" algn="just">
              <a:buFont typeface="Arial" panose="020B0604020202020204" pitchFamily="34" charset="0"/>
              <a:buChar char="•"/>
            </a:pPr>
            <a:r>
              <a:rPr lang="en-US" sz="1600" b="0" i="0" dirty="0">
                <a:solidFill>
                  <a:srgbClr val="292929"/>
                </a:solidFill>
                <a:effectLst/>
                <a:latin typeface="charter"/>
              </a:rPr>
              <a:t>All the possible sizes and location of the image is used to calculate these features. An image might contain many irrelevant features and few relevant features which can be used to identify the object. </a:t>
            </a:r>
          </a:p>
          <a:p>
            <a:pPr marL="285750" indent="-285750" algn="just">
              <a:buFont typeface="Arial" panose="020B0604020202020204" pitchFamily="34" charset="0"/>
              <a:buChar char="•"/>
            </a:pPr>
            <a:endParaRPr lang="en-US" sz="1600" b="0" i="0" dirty="0">
              <a:solidFill>
                <a:srgbClr val="292929"/>
              </a:solidFill>
              <a:effectLst/>
              <a:latin typeface="charter"/>
            </a:endParaRPr>
          </a:p>
          <a:p>
            <a:pPr marL="285750" indent="-285750" algn="just">
              <a:buFont typeface="Arial" panose="020B0604020202020204" pitchFamily="34" charset="0"/>
              <a:buChar char="•"/>
            </a:pPr>
            <a:r>
              <a:rPr lang="en-US" sz="1600" b="0" i="0" dirty="0">
                <a:solidFill>
                  <a:srgbClr val="292929"/>
                </a:solidFill>
                <a:effectLst/>
                <a:latin typeface="charter"/>
              </a:rPr>
              <a:t>The classifier is trained with the pre-labeled dataset to extract the useful features to get the minimum errors by applying appropriate weights to each feature. An individual feature is called a weak feature. </a:t>
            </a:r>
          </a:p>
          <a:p>
            <a:pPr marL="285750" indent="-285750" algn="just">
              <a:buFont typeface="Arial" panose="020B0604020202020204" pitchFamily="34" charset="0"/>
              <a:buChar char="•"/>
            </a:pPr>
            <a:endParaRPr lang="en-US" sz="1600" b="0" i="0" dirty="0">
              <a:solidFill>
                <a:srgbClr val="292929"/>
              </a:solidFill>
              <a:effectLst/>
              <a:latin typeface="charter"/>
            </a:endParaRPr>
          </a:p>
          <a:p>
            <a:pPr marL="285750" indent="-285750" algn="just">
              <a:buFont typeface="Arial" panose="020B0604020202020204" pitchFamily="34" charset="0"/>
              <a:buChar char="•"/>
            </a:pPr>
            <a:r>
              <a:rPr lang="en-US" sz="1600" b="0" i="0" dirty="0">
                <a:solidFill>
                  <a:srgbClr val="292929"/>
                </a:solidFill>
                <a:effectLst/>
                <a:latin typeface="charter"/>
              </a:rPr>
              <a:t>The final classifier is the weighted sum of the weak features. A large region of the image contains the background; only a certain region contains the object to be detected. To increase the detection speed, cascading of classifiers is implemented. In this process, if a region of an image gives even a single negative feature, that region is disregarded for further processing, and the algorithm moves on to the next region. </a:t>
            </a:r>
          </a:p>
          <a:p>
            <a:pPr marL="285750" indent="-285750" algn="just">
              <a:buFont typeface="Arial" panose="020B0604020202020204" pitchFamily="34" charset="0"/>
              <a:buChar char="•"/>
            </a:pPr>
            <a:endParaRPr lang="en-US" sz="1600" b="0" i="0" dirty="0">
              <a:solidFill>
                <a:srgbClr val="292929"/>
              </a:solidFill>
              <a:effectLst/>
              <a:latin typeface="charter"/>
            </a:endParaRPr>
          </a:p>
          <a:p>
            <a:pPr marL="285750" indent="-285750" algn="just">
              <a:buFont typeface="Arial" panose="020B0604020202020204" pitchFamily="34" charset="0"/>
              <a:buChar char="•"/>
            </a:pPr>
            <a:r>
              <a:rPr lang="en-US" sz="1600" b="0" i="0" dirty="0">
                <a:solidFill>
                  <a:srgbClr val="292929"/>
                </a:solidFill>
                <a:effectLst/>
                <a:latin typeface="charter"/>
              </a:rPr>
              <a:t>The only region which contains all the identifying features is outlined as the required object in the image.</a:t>
            </a:r>
            <a:endParaRPr lang="en-IN" sz="1600" dirty="0"/>
          </a:p>
        </p:txBody>
      </p:sp>
      <p:pic>
        <p:nvPicPr>
          <p:cNvPr id="10242" name="Picture 2">
            <a:extLst>
              <a:ext uri="{FF2B5EF4-FFF2-40B4-BE49-F238E27FC236}">
                <a16:creationId xmlns:a16="http://schemas.microsoft.com/office/drawing/2014/main" id="{6BE81E0C-2AA6-40F9-826F-C8FF114DDB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322" y="1669410"/>
            <a:ext cx="5003037" cy="3931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97786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IN" dirty="0"/>
              <a:t>GUI Implementation Of project</a:t>
            </a:r>
            <a:endParaRPr lang="en-US" dirty="0"/>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24</a:t>
            </a:fld>
            <a:endParaRPr lang="en-US" dirty="0"/>
          </a:p>
        </p:txBody>
      </p:sp>
      <p:pic>
        <p:nvPicPr>
          <p:cNvPr id="4" name="Picture 3">
            <a:extLst>
              <a:ext uri="{FF2B5EF4-FFF2-40B4-BE49-F238E27FC236}">
                <a16:creationId xmlns:a16="http://schemas.microsoft.com/office/drawing/2014/main" id="{28D13830-2DC4-44BF-AC66-986C2388242E}"/>
              </a:ext>
            </a:extLst>
          </p:cNvPr>
          <p:cNvPicPr>
            <a:picLocks noChangeAspect="1"/>
          </p:cNvPicPr>
          <p:nvPr/>
        </p:nvPicPr>
        <p:blipFill>
          <a:blip r:embed="rId2"/>
          <a:stretch>
            <a:fillRect/>
          </a:stretch>
        </p:blipFill>
        <p:spPr>
          <a:xfrm>
            <a:off x="866775" y="822120"/>
            <a:ext cx="10458450" cy="5646183"/>
          </a:xfrm>
          <a:prstGeom prst="rect">
            <a:avLst/>
          </a:prstGeom>
        </p:spPr>
      </p:pic>
    </p:spTree>
    <p:extLst>
      <p:ext uri="{BB962C8B-B14F-4D97-AF65-F5344CB8AC3E}">
        <p14:creationId xmlns:p14="http://schemas.microsoft.com/office/powerpoint/2010/main" val="41834579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IN" dirty="0"/>
              <a:t>GUI Implementation Of project</a:t>
            </a:r>
            <a:endParaRPr lang="en-US" dirty="0"/>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25</a:t>
            </a:fld>
            <a:endParaRPr lang="en-US" dirty="0"/>
          </a:p>
        </p:txBody>
      </p:sp>
      <p:pic>
        <p:nvPicPr>
          <p:cNvPr id="5" name="Picture 4">
            <a:extLst>
              <a:ext uri="{FF2B5EF4-FFF2-40B4-BE49-F238E27FC236}">
                <a16:creationId xmlns:a16="http://schemas.microsoft.com/office/drawing/2014/main" id="{3584AC56-C031-4C9C-AC0E-9EEE48EB7372}"/>
              </a:ext>
            </a:extLst>
          </p:cNvPr>
          <p:cNvPicPr>
            <a:picLocks noChangeAspect="1"/>
          </p:cNvPicPr>
          <p:nvPr/>
        </p:nvPicPr>
        <p:blipFill>
          <a:blip r:embed="rId2"/>
          <a:stretch>
            <a:fillRect/>
          </a:stretch>
        </p:blipFill>
        <p:spPr>
          <a:xfrm>
            <a:off x="894782" y="691621"/>
            <a:ext cx="10402436" cy="5776682"/>
          </a:xfrm>
          <a:prstGeom prst="rect">
            <a:avLst/>
          </a:prstGeom>
        </p:spPr>
      </p:pic>
    </p:spTree>
    <p:extLst>
      <p:ext uri="{BB962C8B-B14F-4D97-AF65-F5344CB8AC3E}">
        <p14:creationId xmlns:p14="http://schemas.microsoft.com/office/powerpoint/2010/main" val="15273244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IN" dirty="0"/>
              <a:t>GUI Implementation Of project</a:t>
            </a:r>
            <a:endParaRPr lang="en-US" dirty="0"/>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26</a:t>
            </a:fld>
            <a:endParaRPr lang="en-US" dirty="0"/>
          </a:p>
        </p:txBody>
      </p:sp>
      <p:pic>
        <p:nvPicPr>
          <p:cNvPr id="4" name="Picture 3">
            <a:extLst>
              <a:ext uri="{FF2B5EF4-FFF2-40B4-BE49-F238E27FC236}">
                <a16:creationId xmlns:a16="http://schemas.microsoft.com/office/drawing/2014/main" id="{75DC5E3A-0A2C-46AE-B7AD-26A98FC7C942}"/>
              </a:ext>
            </a:extLst>
          </p:cNvPr>
          <p:cNvPicPr>
            <a:picLocks noChangeAspect="1"/>
          </p:cNvPicPr>
          <p:nvPr/>
        </p:nvPicPr>
        <p:blipFill>
          <a:blip r:embed="rId2"/>
          <a:stretch>
            <a:fillRect/>
          </a:stretch>
        </p:blipFill>
        <p:spPr>
          <a:xfrm>
            <a:off x="1107346" y="822121"/>
            <a:ext cx="10133901" cy="5646182"/>
          </a:xfrm>
          <a:prstGeom prst="rect">
            <a:avLst/>
          </a:prstGeom>
        </p:spPr>
      </p:pic>
    </p:spTree>
    <p:extLst>
      <p:ext uri="{BB962C8B-B14F-4D97-AF65-F5344CB8AC3E}">
        <p14:creationId xmlns:p14="http://schemas.microsoft.com/office/powerpoint/2010/main" val="2088198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583F1C8-5DE2-4D94-9416-A17B092BF111}"/>
              </a:ext>
            </a:extLst>
          </p:cNvPr>
          <p:cNvSpPr>
            <a:spLocks noGrp="1"/>
          </p:cNvSpPr>
          <p:nvPr>
            <p:ph type="body" idx="1"/>
          </p:nvPr>
        </p:nvSpPr>
        <p:spPr>
          <a:xfrm>
            <a:off x="3465512" y="894945"/>
            <a:ext cx="5251450" cy="365125"/>
          </a:xfrm>
        </p:spPr>
        <p:txBody>
          <a:bodyPr/>
          <a:lstStyle/>
          <a:p>
            <a:r>
              <a:rPr lang="en-IN" dirty="0"/>
              <a:t>Advantages</a:t>
            </a:r>
          </a:p>
        </p:txBody>
      </p:sp>
      <p:sp>
        <p:nvSpPr>
          <p:cNvPr id="5" name="Slide Number Placeholder 4">
            <a:extLst>
              <a:ext uri="{FF2B5EF4-FFF2-40B4-BE49-F238E27FC236}">
                <a16:creationId xmlns:a16="http://schemas.microsoft.com/office/drawing/2014/main" id="{E2DA0DBE-6DE6-4036-9017-AF852EF5C14E}"/>
              </a:ext>
            </a:extLst>
          </p:cNvPr>
          <p:cNvSpPr>
            <a:spLocks noGrp="1"/>
          </p:cNvSpPr>
          <p:nvPr>
            <p:ph type="sldNum" sz="quarter" idx="12"/>
          </p:nvPr>
        </p:nvSpPr>
        <p:spPr/>
        <p:txBody>
          <a:bodyPr/>
          <a:lstStyle/>
          <a:p>
            <a:fld id="{8C2E478F-E849-4A8C-AF1F-CBCC78A7CBFA}" type="slidenum">
              <a:rPr lang="en-US" smtClean="0"/>
              <a:t>27</a:t>
            </a:fld>
            <a:endParaRPr lang="en-US" dirty="0"/>
          </a:p>
        </p:txBody>
      </p:sp>
      <p:sp>
        <p:nvSpPr>
          <p:cNvPr id="6" name="TextBox 5">
            <a:extLst>
              <a:ext uri="{FF2B5EF4-FFF2-40B4-BE49-F238E27FC236}">
                <a16:creationId xmlns:a16="http://schemas.microsoft.com/office/drawing/2014/main" id="{EA26FE06-8F63-4DFE-A8AD-10372BAC7BA2}"/>
              </a:ext>
            </a:extLst>
          </p:cNvPr>
          <p:cNvSpPr txBox="1"/>
          <p:nvPr/>
        </p:nvSpPr>
        <p:spPr>
          <a:xfrm>
            <a:off x="523875" y="1876425"/>
            <a:ext cx="11134725" cy="4518929"/>
          </a:xfrm>
          <a:prstGeom prst="rect">
            <a:avLst/>
          </a:prstGeom>
          <a:noFill/>
        </p:spPr>
        <p:txBody>
          <a:bodyPr wrap="square" rtlCol="0">
            <a:spAutoFit/>
          </a:bodyPr>
          <a:lstStyle/>
          <a:p>
            <a:pPr marL="571500" marR="86995" lvl="0" indent="-571500" algn="just" fontAlgn="base">
              <a:lnSpc>
                <a:spcPct val="103000"/>
              </a:lnSpc>
              <a:spcAft>
                <a:spcPts val="15"/>
              </a:spcAft>
              <a:buClr>
                <a:srgbClr val="000000"/>
              </a:buClr>
              <a:buSzPts val="1200"/>
              <a:buFont typeface="Wingdings" panose="05000000000000000000" pitchFamily="2" charset="2"/>
              <a:buChar char="Ø"/>
            </a:pPr>
            <a:r>
              <a:rPr lang="en-IN" sz="2000" dirty="0"/>
              <a:t>A real-time ability can be gained to help avoid risks </a:t>
            </a:r>
          </a:p>
          <a:p>
            <a:pPr marL="571500" marR="86995" lvl="0" indent="-571500" algn="just" fontAlgn="base">
              <a:lnSpc>
                <a:spcPct val="103000"/>
              </a:lnSpc>
              <a:spcAft>
                <a:spcPts val="15"/>
              </a:spcAft>
              <a:buClr>
                <a:srgbClr val="000000"/>
              </a:buClr>
              <a:buSzPts val="1200"/>
              <a:buFont typeface="Wingdings" panose="05000000000000000000" pitchFamily="2" charset="2"/>
              <a:buChar char="Ø"/>
            </a:pPr>
            <a:r>
              <a:rPr lang="en-IN" sz="2000" dirty="0"/>
              <a:t>Many subsystems in the field can be integrated, including maintenance, security, traffic and passenger models, to form actions that consider multiple aspects.</a:t>
            </a:r>
          </a:p>
          <a:p>
            <a:pPr marL="571500" marR="86995" lvl="0" indent="-571500" algn="just" fontAlgn="base">
              <a:lnSpc>
                <a:spcPct val="103000"/>
              </a:lnSpc>
              <a:spcAft>
                <a:spcPts val="15"/>
              </a:spcAft>
              <a:buClr>
                <a:srgbClr val="000000"/>
              </a:buClr>
              <a:buSzPts val="1200"/>
              <a:buFont typeface="Wingdings" panose="05000000000000000000" pitchFamily="2" charset="2"/>
              <a:buChar char="Ø"/>
            </a:pPr>
            <a:r>
              <a:rPr lang="en-IN" sz="2000" dirty="0"/>
              <a:t>Lessons and experience can be integrated into the learning process and automated effectively via machine learning, which is critical for safety systems. </a:t>
            </a:r>
          </a:p>
          <a:p>
            <a:pPr marL="571500" marR="86995" lvl="0" indent="-571500" algn="just" fontAlgn="base">
              <a:lnSpc>
                <a:spcPct val="103000"/>
              </a:lnSpc>
              <a:spcAft>
                <a:spcPts val="15"/>
              </a:spcAft>
              <a:buClr>
                <a:srgbClr val="000000"/>
              </a:buClr>
              <a:buSzPts val="1200"/>
              <a:buFont typeface="Wingdings" panose="05000000000000000000" pitchFamily="2" charset="2"/>
              <a:buChar char="Ø"/>
            </a:pPr>
            <a:r>
              <a:rPr lang="en-IN" sz="2000" dirty="0"/>
              <a:t>The effectiveness of operations in stations and other areas linked to railway activities can be improved. </a:t>
            </a:r>
          </a:p>
          <a:p>
            <a:pPr marL="571500" marR="86995" lvl="0" indent="-571500" algn="just" fontAlgn="base">
              <a:lnSpc>
                <a:spcPct val="103000"/>
              </a:lnSpc>
              <a:spcAft>
                <a:spcPts val="15"/>
              </a:spcAft>
              <a:buClr>
                <a:srgbClr val="000000"/>
              </a:buClr>
              <a:buSzPts val="1200"/>
              <a:buFont typeface="Wingdings" panose="05000000000000000000" pitchFamily="2" charset="2"/>
              <a:buChar char="Ø"/>
            </a:pPr>
            <a:r>
              <a:rPr lang="en-IN" sz="2000" dirty="0"/>
              <a:t>Time and costs can be saved while improving accuracy to enable long-term quality improvements.</a:t>
            </a:r>
          </a:p>
          <a:p>
            <a:pPr marL="571500" marR="86995" lvl="0" indent="-571500" algn="just" fontAlgn="base">
              <a:lnSpc>
                <a:spcPct val="103000"/>
              </a:lnSpc>
              <a:spcAft>
                <a:spcPts val="15"/>
              </a:spcAft>
              <a:buClr>
                <a:srgbClr val="000000"/>
              </a:buClr>
              <a:buSzPts val="1200"/>
              <a:buFont typeface="Wingdings" panose="05000000000000000000" pitchFamily="2" charset="2"/>
              <a:buChar char="Ø"/>
            </a:pPr>
            <a:r>
              <a:rPr lang="en-IN" sz="2000" dirty="0"/>
              <a:t>Both passenger and workforce experiences can be improved, which reflect on the overall market image. </a:t>
            </a:r>
          </a:p>
          <a:p>
            <a:pPr marL="571500" marR="86995" lvl="0" indent="-571500" algn="just" fontAlgn="base">
              <a:lnSpc>
                <a:spcPct val="103000"/>
              </a:lnSpc>
              <a:spcAft>
                <a:spcPts val="15"/>
              </a:spcAft>
              <a:buClr>
                <a:srgbClr val="000000"/>
              </a:buClr>
              <a:buSzPts val="1200"/>
              <a:buFont typeface="Wingdings" panose="05000000000000000000" pitchFamily="2" charset="2"/>
              <a:buChar char="Ø"/>
            </a:pPr>
            <a:r>
              <a:rPr lang="en-IN" sz="2000" dirty="0"/>
              <a:t>Data gathering can be enhanced to more fully utilise effective connections between assets and people.</a:t>
            </a:r>
          </a:p>
          <a:p>
            <a:pPr marL="571500" marR="86995" lvl="0" indent="-571500" algn="just" fontAlgn="base">
              <a:lnSpc>
                <a:spcPct val="103000"/>
              </a:lnSpc>
              <a:spcAft>
                <a:spcPts val="15"/>
              </a:spcAft>
              <a:buClr>
                <a:srgbClr val="000000"/>
              </a:buClr>
              <a:buSzPts val="1200"/>
              <a:buFont typeface="Wingdings" panose="05000000000000000000" pitchFamily="2" charset="2"/>
              <a:buChar char="Ø"/>
            </a:pPr>
            <a:r>
              <a:rPr lang="en-IN" sz="2000" dirty="0"/>
              <a:t>With the help of this system the delay in railway can be avoided.</a:t>
            </a:r>
          </a:p>
          <a:p>
            <a:pPr marL="571500" marR="86995" lvl="0" indent="-571500" algn="just" fontAlgn="base">
              <a:lnSpc>
                <a:spcPct val="103000"/>
              </a:lnSpc>
              <a:spcAft>
                <a:spcPts val="15"/>
              </a:spcAft>
              <a:buClr>
                <a:srgbClr val="000000"/>
              </a:buClr>
              <a:buSzPts val="1200"/>
              <a:buFont typeface="Wingdings" panose="05000000000000000000" pitchFamily="2" charset="2"/>
              <a:buChar char="Ø"/>
            </a:pPr>
            <a:r>
              <a:rPr lang="en-IN" sz="2000" dirty="0"/>
              <a:t>It helps in crowd management system.</a:t>
            </a:r>
          </a:p>
        </p:txBody>
      </p:sp>
    </p:spTree>
    <p:extLst>
      <p:ext uri="{BB962C8B-B14F-4D97-AF65-F5344CB8AC3E}">
        <p14:creationId xmlns:p14="http://schemas.microsoft.com/office/powerpoint/2010/main" val="1273733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AF21262-5974-45B8-B7EB-1665EF1DE959}"/>
              </a:ext>
            </a:extLst>
          </p:cNvPr>
          <p:cNvSpPr>
            <a:spLocks noGrp="1"/>
          </p:cNvSpPr>
          <p:nvPr>
            <p:ph type="body" idx="1"/>
          </p:nvPr>
        </p:nvSpPr>
        <p:spPr>
          <a:xfrm>
            <a:off x="3470275" y="901509"/>
            <a:ext cx="5251450" cy="365125"/>
          </a:xfrm>
        </p:spPr>
        <p:txBody>
          <a:bodyPr/>
          <a:lstStyle/>
          <a:p>
            <a:r>
              <a:rPr lang="en-IN" dirty="0"/>
              <a:t>disadvantages</a:t>
            </a:r>
          </a:p>
        </p:txBody>
      </p:sp>
      <p:sp>
        <p:nvSpPr>
          <p:cNvPr id="5" name="Slide Number Placeholder 4">
            <a:extLst>
              <a:ext uri="{FF2B5EF4-FFF2-40B4-BE49-F238E27FC236}">
                <a16:creationId xmlns:a16="http://schemas.microsoft.com/office/drawing/2014/main" id="{16B85BF7-99CE-4A9C-9A68-586F952F42CE}"/>
              </a:ext>
            </a:extLst>
          </p:cNvPr>
          <p:cNvSpPr>
            <a:spLocks noGrp="1"/>
          </p:cNvSpPr>
          <p:nvPr>
            <p:ph type="sldNum" sz="quarter" idx="12"/>
          </p:nvPr>
        </p:nvSpPr>
        <p:spPr/>
        <p:txBody>
          <a:bodyPr/>
          <a:lstStyle/>
          <a:p>
            <a:fld id="{8C2E478F-E849-4A8C-AF1F-CBCC78A7CBFA}" type="slidenum">
              <a:rPr lang="en-US" smtClean="0"/>
              <a:t>28</a:t>
            </a:fld>
            <a:endParaRPr lang="en-US" dirty="0"/>
          </a:p>
        </p:txBody>
      </p:sp>
      <p:sp>
        <p:nvSpPr>
          <p:cNvPr id="2" name="TextBox 1">
            <a:extLst>
              <a:ext uri="{FF2B5EF4-FFF2-40B4-BE49-F238E27FC236}">
                <a16:creationId xmlns:a16="http://schemas.microsoft.com/office/drawing/2014/main" id="{ABE68CA5-A744-4BB7-B835-07350EDBE3BF}"/>
              </a:ext>
            </a:extLst>
          </p:cNvPr>
          <p:cNvSpPr txBox="1"/>
          <p:nvPr/>
        </p:nvSpPr>
        <p:spPr>
          <a:xfrm>
            <a:off x="514905" y="2121763"/>
            <a:ext cx="11159231" cy="1323439"/>
          </a:xfrm>
          <a:prstGeom prst="rect">
            <a:avLst/>
          </a:prstGeom>
          <a:noFill/>
        </p:spPr>
        <p:txBody>
          <a:bodyPr wrap="square" rtlCol="0">
            <a:spAutoFit/>
          </a:bodyPr>
          <a:lstStyle/>
          <a:p>
            <a:pPr marL="342900" indent="-342900">
              <a:buFont typeface="Wingdings" panose="05000000000000000000" pitchFamily="2" charset="2"/>
              <a:buChar char="Ø"/>
            </a:pPr>
            <a:r>
              <a:rPr lang="en-IN" sz="2000" dirty="0"/>
              <a:t>There might be some issues that will occur in the future due to the large volume of data which affects the flow and speed of detecting desired outcomes.</a:t>
            </a:r>
          </a:p>
          <a:p>
            <a:pPr marL="285750" indent="-285750">
              <a:buFont typeface="Wingdings" panose="05000000000000000000" pitchFamily="2" charset="2"/>
              <a:buChar char="Ø"/>
            </a:pPr>
            <a:r>
              <a:rPr lang="en-IN" sz="2000" dirty="0"/>
              <a:t>Installation and maintenance is expensive. </a:t>
            </a:r>
          </a:p>
          <a:p>
            <a:pPr marL="342900" indent="-342900">
              <a:buFont typeface="Wingdings" panose="05000000000000000000" pitchFamily="2" charset="2"/>
              <a:buChar char="Ø"/>
            </a:pPr>
            <a:r>
              <a:rPr lang="en-IN" sz="2000" b="0" i="0" dirty="0">
                <a:solidFill>
                  <a:srgbClr val="333333"/>
                </a:solidFill>
                <a:effectLst/>
                <a:latin typeface="rubik"/>
              </a:rPr>
              <a:t>Effectiveness of a Public Security Camera Is Doubted</a:t>
            </a:r>
          </a:p>
        </p:txBody>
      </p:sp>
    </p:spTree>
    <p:extLst>
      <p:ext uri="{BB962C8B-B14F-4D97-AF65-F5344CB8AC3E}">
        <p14:creationId xmlns:p14="http://schemas.microsoft.com/office/powerpoint/2010/main" val="15549755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BE32796-366F-4EE8-9BA1-5F66E1681EBB}"/>
              </a:ext>
            </a:extLst>
          </p:cNvPr>
          <p:cNvSpPr>
            <a:spLocks noGrp="1"/>
          </p:cNvSpPr>
          <p:nvPr>
            <p:ph type="body" idx="1"/>
          </p:nvPr>
        </p:nvSpPr>
        <p:spPr>
          <a:xfrm>
            <a:off x="3470275" y="145831"/>
            <a:ext cx="5251450" cy="536766"/>
          </a:xfrm>
        </p:spPr>
        <p:txBody>
          <a:bodyPr/>
          <a:lstStyle/>
          <a:p>
            <a:r>
              <a:rPr lang="en-IN" dirty="0"/>
              <a:t>Applications</a:t>
            </a:r>
          </a:p>
        </p:txBody>
      </p:sp>
      <p:sp>
        <p:nvSpPr>
          <p:cNvPr id="5" name="Slide Number Placeholder 4">
            <a:extLst>
              <a:ext uri="{FF2B5EF4-FFF2-40B4-BE49-F238E27FC236}">
                <a16:creationId xmlns:a16="http://schemas.microsoft.com/office/drawing/2014/main" id="{41DBB0C6-9BFB-494E-941F-E2E9A91E7A87}"/>
              </a:ext>
            </a:extLst>
          </p:cNvPr>
          <p:cNvSpPr>
            <a:spLocks noGrp="1"/>
          </p:cNvSpPr>
          <p:nvPr>
            <p:ph type="sldNum" sz="quarter" idx="12"/>
          </p:nvPr>
        </p:nvSpPr>
        <p:spPr/>
        <p:txBody>
          <a:bodyPr/>
          <a:lstStyle/>
          <a:p>
            <a:fld id="{8C2E478F-E849-4A8C-AF1F-CBCC78A7CBFA}" type="slidenum">
              <a:rPr lang="en-US" smtClean="0"/>
              <a:t>29</a:t>
            </a:fld>
            <a:endParaRPr lang="en-US" dirty="0"/>
          </a:p>
        </p:txBody>
      </p:sp>
      <p:pic>
        <p:nvPicPr>
          <p:cNvPr id="2060" name="Picture 12" descr="Identifying Disease and Diagnosis">
            <a:extLst>
              <a:ext uri="{FF2B5EF4-FFF2-40B4-BE49-F238E27FC236}">
                <a16:creationId xmlns:a16="http://schemas.microsoft.com/office/drawing/2014/main" id="{D4A9718A-20BB-40A7-8B7D-8908B730F7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484" y="1158142"/>
            <a:ext cx="733425" cy="73342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B2670FF-2244-49DE-B75B-470820AAF29E}"/>
              </a:ext>
            </a:extLst>
          </p:cNvPr>
          <p:cNvSpPr txBox="1"/>
          <p:nvPr/>
        </p:nvSpPr>
        <p:spPr>
          <a:xfrm>
            <a:off x="890587" y="1163000"/>
            <a:ext cx="10891838" cy="1200329"/>
          </a:xfrm>
          <a:prstGeom prst="rect">
            <a:avLst/>
          </a:prstGeom>
          <a:noFill/>
        </p:spPr>
        <p:txBody>
          <a:bodyPr wrap="square" rtlCol="0">
            <a:spAutoFit/>
          </a:bodyPr>
          <a:lstStyle/>
          <a:p>
            <a:r>
              <a:rPr kumimoji="0" lang="en-US" altLang="en-US" sz="1800" b="1" i="0" u="none" strike="noStrike" cap="none" normalizeH="0" baseline="0" dirty="0">
                <a:ln>
                  <a:noFill/>
                </a:ln>
                <a:solidFill>
                  <a:srgbClr val="454546"/>
                </a:solidFill>
                <a:effectLst/>
                <a:latin typeface="Myriad W01 Regular"/>
              </a:rPr>
              <a:t>1. Face Recognition</a:t>
            </a:r>
            <a:br>
              <a:rPr kumimoji="0" lang="en-US" altLang="en-US" sz="1800" b="0" i="0" u="none" strike="noStrike" cap="none" normalizeH="0" baseline="0" dirty="0">
                <a:ln>
                  <a:noFill/>
                </a:ln>
                <a:solidFill>
                  <a:srgbClr val="454546"/>
                </a:solidFill>
                <a:effectLst/>
                <a:latin typeface="Myriad W01 Regular"/>
              </a:rPr>
            </a:br>
            <a:r>
              <a:rPr lang="en-IN" b="0" i="0" dirty="0">
                <a:solidFill>
                  <a:srgbClr val="666666"/>
                </a:solidFill>
                <a:effectLst/>
                <a:latin typeface="Roboto" panose="02000000000000000000" pitchFamily="2" charset="0"/>
              </a:rPr>
              <a:t>A facial recognition system is a technology capable of matching a human face from a digital image or a video frame against a database of faces, typically employed to authenticate users through ID verification services, works by pinpointing and measuring facial features from a given image.</a:t>
            </a:r>
            <a:endParaRPr lang="en-IN" dirty="0"/>
          </a:p>
        </p:txBody>
      </p:sp>
      <p:sp>
        <p:nvSpPr>
          <p:cNvPr id="11" name="TextBox 10">
            <a:extLst>
              <a:ext uri="{FF2B5EF4-FFF2-40B4-BE49-F238E27FC236}">
                <a16:creationId xmlns:a16="http://schemas.microsoft.com/office/drawing/2014/main" id="{7A91917A-836C-49B9-BD4B-04F06B78D1D8}"/>
              </a:ext>
            </a:extLst>
          </p:cNvPr>
          <p:cNvSpPr txBox="1"/>
          <p:nvPr/>
        </p:nvSpPr>
        <p:spPr>
          <a:xfrm>
            <a:off x="890585" y="2746591"/>
            <a:ext cx="10501519" cy="1754326"/>
          </a:xfrm>
          <a:prstGeom prst="rect">
            <a:avLst/>
          </a:prstGeom>
          <a:noFill/>
        </p:spPr>
        <p:txBody>
          <a:bodyPr wrap="square" rtlCol="0">
            <a:spAutoFit/>
          </a:bodyPr>
          <a:lstStyle/>
          <a:p>
            <a:r>
              <a:rPr lang="en-IN" b="1" i="0" dirty="0">
                <a:solidFill>
                  <a:srgbClr val="454546"/>
                </a:solidFill>
                <a:effectLst/>
                <a:latin typeface="Myriad W01 Regular"/>
              </a:rPr>
              <a:t>2. </a:t>
            </a:r>
            <a:r>
              <a:rPr lang="en-US" altLang="en-US" b="1" dirty="0">
                <a:solidFill>
                  <a:srgbClr val="454546"/>
                </a:solidFill>
                <a:latin typeface="Myriad W01 Regular"/>
              </a:rPr>
              <a:t>Person and Object detection</a:t>
            </a:r>
            <a:br>
              <a:rPr lang="en-IN" dirty="0"/>
            </a:br>
            <a:r>
              <a:rPr lang="en-IN" b="0" i="0" dirty="0">
                <a:solidFill>
                  <a:srgbClr val="444444"/>
                </a:solidFill>
                <a:effectLst/>
                <a:latin typeface="Roboto" panose="02000000000000000000" pitchFamily="2" charset="0"/>
              </a:rPr>
              <a:t>Object detection is a computer technology related to computer vision and image processing that deals with detecting instances of semantic objects of a certain class (such as humans, buildings, or cars) in digital images and videos. Well-researched domains of object detection include face detection and pedestrian detection. Object detection has applications in many areas of computer vision, including image retrieval and video surveillance.</a:t>
            </a:r>
            <a:endParaRPr lang="en-IN" dirty="0"/>
          </a:p>
        </p:txBody>
      </p:sp>
      <p:sp>
        <p:nvSpPr>
          <p:cNvPr id="12" name="TextBox 11">
            <a:extLst>
              <a:ext uri="{FF2B5EF4-FFF2-40B4-BE49-F238E27FC236}">
                <a16:creationId xmlns:a16="http://schemas.microsoft.com/office/drawing/2014/main" id="{05326F7B-3C48-4CAE-B5C7-692336BB0A19}"/>
              </a:ext>
            </a:extLst>
          </p:cNvPr>
          <p:cNvSpPr txBox="1"/>
          <p:nvPr/>
        </p:nvSpPr>
        <p:spPr>
          <a:xfrm>
            <a:off x="890585" y="4812099"/>
            <a:ext cx="10401506" cy="1477328"/>
          </a:xfrm>
          <a:prstGeom prst="rect">
            <a:avLst/>
          </a:prstGeom>
          <a:noFill/>
        </p:spPr>
        <p:txBody>
          <a:bodyPr wrap="square" rtlCol="0">
            <a:spAutoFit/>
          </a:bodyPr>
          <a:lstStyle/>
          <a:p>
            <a:r>
              <a:rPr lang="en-IN" b="1" i="0" dirty="0">
                <a:solidFill>
                  <a:srgbClr val="454546"/>
                </a:solidFill>
                <a:effectLst/>
                <a:latin typeface="Myriad W01 Regular"/>
              </a:rPr>
              <a:t>3. Security and Surveillance</a:t>
            </a:r>
            <a:br>
              <a:rPr lang="en-IN" dirty="0"/>
            </a:br>
            <a:r>
              <a:rPr lang="en-IN" b="0" i="0" dirty="0">
                <a:solidFill>
                  <a:srgbClr val="444444"/>
                </a:solidFill>
                <a:effectLst/>
                <a:latin typeface="Roboto" panose="02000000000000000000" pitchFamily="2" charset="0"/>
              </a:rPr>
              <a:t>Surveillance is the monitoring of behaviour, many activities, or information for the purpose of information gathering, influencing, managing or directing. This can include observation from a distance by means of electronic equipment, such as closed-circuit television (CCTV), or interception of electronically transmitted information like Internet traffic.</a:t>
            </a:r>
            <a:endParaRPr lang="en-IN" dirty="0"/>
          </a:p>
        </p:txBody>
      </p:sp>
      <p:sp>
        <p:nvSpPr>
          <p:cNvPr id="13" name="Rectangle 12">
            <a:extLst>
              <a:ext uri="{FF2B5EF4-FFF2-40B4-BE49-F238E27FC236}">
                <a16:creationId xmlns:a16="http://schemas.microsoft.com/office/drawing/2014/main" id="{74F71060-4056-422B-8124-F45F1032D771}"/>
              </a:ext>
            </a:extLst>
          </p:cNvPr>
          <p:cNvSpPr/>
          <p:nvPr/>
        </p:nvSpPr>
        <p:spPr>
          <a:xfrm>
            <a:off x="3579018" y="6353175"/>
            <a:ext cx="5514975" cy="358994"/>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IN" dirty="0"/>
              <a:t>And Many More…</a:t>
            </a:r>
          </a:p>
        </p:txBody>
      </p:sp>
      <p:pic>
        <p:nvPicPr>
          <p:cNvPr id="3" name="Picture 2">
            <a:extLst>
              <a:ext uri="{FF2B5EF4-FFF2-40B4-BE49-F238E27FC236}">
                <a16:creationId xmlns:a16="http://schemas.microsoft.com/office/drawing/2014/main" id="{57B244AE-6A47-43FB-ADC8-081010181005}"/>
              </a:ext>
            </a:extLst>
          </p:cNvPr>
          <p:cNvPicPr>
            <a:picLocks noChangeAspect="1"/>
          </p:cNvPicPr>
          <p:nvPr/>
        </p:nvPicPr>
        <p:blipFill>
          <a:blip r:embed="rId3"/>
          <a:stretch>
            <a:fillRect/>
          </a:stretch>
        </p:blipFill>
        <p:spPr>
          <a:xfrm>
            <a:off x="148372" y="2746591"/>
            <a:ext cx="733425" cy="763985"/>
          </a:xfrm>
          <a:prstGeom prst="rect">
            <a:avLst/>
          </a:prstGeom>
        </p:spPr>
      </p:pic>
      <p:pic>
        <p:nvPicPr>
          <p:cNvPr id="7" name="Picture 6">
            <a:extLst>
              <a:ext uri="{FF2B5EF4-FFF2-40B4-BE49-F238E27FC236}">
                <a16:creationId xmlns:a16="http://schemas.microsoft.com/office/drawing/2014/main" id="{63FC60C1-E709-4EFE-94C1-B5D0DD3B7D8D}"/>
              </a:ext>
            </a:extLst>
          </p:cNvPr>
          <p:cNvPicPr>
            <a:picLocks noChangeAspect="1"/>
          </p:cNvPicPr>
          <p:nvPr/>
        </p:nvPicPr>
        <p:blipFill>
          <a:blip r:embed="rId4"/>
          <a:stretch>
            <a:fillRect/>
          </a:stretch>
        </p:blipFill>
        <p:spPr>
          <a:xfrm>
            <a:off x="166484" y="4732312"/>
            <a:ext cx="733425" cy="733425"/>
          </a:xfrm>
          <a:prstGeom prst="rect">
            <a:avLst/>
          </a:prstGeom>
        </p:spPr>
      </p:pic>
    </p:spTree>
    <p:extLst>
      <p:ext uri="{BB962C8B-B14F-4D97-AF65-F5344CB8AC3E}">
        <p14:creationId xmlns:p14="http://schemas.microsoft.com/office/powerpoint/2010/main" val="4094348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5927117" y="0"/>
            <a:ext cx="5525742" cy="467958"/>
          </a:xfrm>
        </p:spPr>
        <p:txBody>
          <a:bodyPr/>
          <a:lstStyle/>
          <a:p>
            <a:pPr marL="342900" indent="-342900">
              <a:buFont typeface="Arial" panose="020B0604020202020204" pitchFamily="34" charset="0"/>
              <a:buChar char="•"/>
            </a:pPr>
            <a:endParaRPr lang="en-US" sz="2000" dirty="0"/>
          </a:p>
        </p:txBody>
      </p:sp>
      <p:sp>
        <p:nvSpPr>
          <p:cNvPr id="10" name="Text Placeholder 9">
            <a:extLst>
              <a:ext uri="{FF2B5EF4-FFF2-40B4-BE49-F238E27FC236}">
                <a16:creationId xmlns:a16="http://schemas.microsoft.com/office/drawing/2014/main" id="{255FA470-23EB-4512-8FFB-28DDAB08B002}"/>
              </a:ext>
            </a:extLst>
          </p:cNvPr>
          <p:cNvSpPr>
            <a:spLocks noGrp="1"/>
          </p:cNvSpPr>
          <p:nvPr>
            <p:ph type="body" sz="quarter" idx="16"/>
          </p:nvPr>
        </p:nvSpPr>
        <p:spPr>
          <a:xfrm>
            <a:off x="1219200" y="3087"/>
            <a:ext cx="10233659" cy="825588"/>
          </a:xfrm>
        </p:spPr>
        <p:txBody>
          <a:bodyPr/>
          <a:lstStyle/>
          <a:p>
            <a:r>
              <a:rPr lang="en-US" sz="2000" dirty="0"/>
              <a:t>INTRODUCTION</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637563" y="1384182"/>
            <a:ext cx="10911706" cy="4983061"/>
          </a:xfrm>
        </p:spPr>
        <p:txBody>
          <a:bodyPr>
            <a:normAutofit/>
          </a:bodyPr>
          <a:lstStyle/>
          <a:p>
            <a:pPr marL="0" indent="0" algn="just">
              <a:lnSpc>
                <a:spcPct val="100000"/>
              </a:lnSpc>
              <a:buNone/>
            </a:pPr>
            <a:r>
              <a:rPr lang="en-IN" sz="2000" dirty="0"/>
              <a:t>Railways are the most widely used mode of transportation in India. Also railway stations are the most crowded places across country, in such scenario, cases of civilians not following rules at the platform has become a common phenomenon.</a:t>
            </a:r>
            <a:r>
              <a:rPr lang="en-IN" sz="2000" b="0" i="0" u="none" strike="noStrike" spc="30" dirty="0">
                <a:latin typeface="Arial Nova Light" panose="020B0304020202020204" pitchFamily="34" charset="0"/>
                <a:cs typeface="Calibri Light" panose="020F0302020204030204" pitchFamily="34" charset="0"/>
              </a:rPr>
              <a:t> </a:t>
            </a:r>
            <a:r>
              <a:rPr lang="en-IN" sz="2000" dirty="0"/>
              <a:t>According to a report, from 2006 to 2015, 2717 deaths and 9595 injuries have been reported to be a direct result of trespassing activity in the country.</a:t>
            </a:r>
          </a:p>
          <a:p>
            <a:pPr marL="0" indent="0" algn="just">
              <a:lnSpc>
                <a:spcPct val="100000"/>
              </a:lnSpc>
              <a:buNone/>
            </a:pPr>
            <a:r>
              <a:rPr lang="en-IN" sz="2000" dirty="0"/>
              <a:t>Such attitude leads to the unnecessary accidents and deaths of common people. One most common thing we can find now days in these places in the CCTV cameras. We can take the help of modern technology (AI integrated with CCTV cameras) and employ it to saving lives. </a:t>
            </a:r>
          </a:p>
          <a:p>
            <a:pPr marL="0" indent="0" algn="just">
              <a:lnSpc>
                <a:spcPct val="100000"/>
              </a:lnSpc>
              <a:buNone/>
            </a:pPr>
            <a:r>
              <a:rPr lang="en-IN" sz="2000" dirty="0"/>
              <a:t>Our project idea has a potential to save these precious lives.</a:t>
            </a:r>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p:txBody>
          <a:bodyPr/>
          <a:lstStyle/>
          <a:p>
            <a:fld id="{8C2E478F-E849-4A8C-AF1F-CBCC78A7CBFA}" type="slidenum">
              <a:rPr lang="en-US" smtClean="0"/>
              <a:t>3</a:t>
            </a:fld>
            <a:endParaRPr lang="en-US" dirty="0"/>
          </a:p>
        </p:txBody>
      </p:sp>
    </p:spTree>
    <p:extLst>
      <p:ext uri="{BB962C8B-B14F-4D97-AF65-F5344CB8AC3E}">
        <p14:creationId xmlns:p14="http://schemas.microsoft.com/office/powerpoint/2010/main" val="13253735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F51E016-E9F9-48C7-B5B4-5391ECE24B37}"/>
              </a:ext>
            </a:extLst>
          </p:cNvPr>
          <p:cNvSpPr>
            <a:spLocks noGrp="1"/>
          </p:cNvSpPr>
          <p:nvPr>
            <p:ph type="sldNum" sz="quarter" idx="11"/>
          </p:nvPr>
        </p:nvSpPr>
        <p:spPr/>
        <p:txBody>
          <a:bodyPr/>
          <a:lstStyle/>
          <a:p>
            <a:fld id="{8C2E478F-E849-4A8C-AF1F-CBCC78A7CBFA}" type="slidenum">
              <a:rPr lang="en-US" smtClean="0"/>
              <a:t>30</a:t>
            </a:fld>
            <a:endParaRPr lang="en-US" dirty="0"/>
          </a:p>
        </p:txBody>
      </p:sp>
      <p:sp>
        <p:nvSpPr>
          <p:cNvPr id="4" name="TextBox 3">
            <a:extLst>
              <a:ext uri="{FF2B5EF4-FFF2-40B4-BE49-F238E27FC236}">
                <a16:creationId xmlns:a16="http://schemas.microsoft.com/office/drawing/2014/main" id="{6E695616-01C9-4170-9CF1-5A217E137CD7}"/>
              </a:ext>
            </a:extLst>
          </p:cNvPr>
          <p:cNvSpPr txBox="1"/>
          <p:nvPr/>
        </p:nvSpPr>
        <p:spPr>
          <a:xfrm>
            <a:off x="1071563" y="533400"/>
            <a:ext cx="9925050" cy="1477328"/>
          </a:xfrm>
          <a:prstGeom prst="rect">
            <a:avLst/>
          </a:prstGeom>
          <a:noFill/>
        </p:spPr>
        <p:txBody>
          <a:bodyPr wrap="square" rtlCol="0">
            <a:spAutoFit/>
          </a:bodyPr>
          <a:lstStyle/>
          <a:p>
            <a:r>
              <a:rPr lang="en-IN" b="1" i="0" dirty="0">
                <a:solidFill>
                  <a:srgbClr val="454546"/>
                </a:solidFill>
                <a:effectLst/>
                <a:latin typeface="Myriad W01 Regular"/>
              </a:rPr>
              <a:t>4. </a:t>
            </a:r>
            <a:r>
              <a:rPr lang="en-IN" b="1" dirty="0">
                <a:solidFill>
                  <a:srgbClr val="454546"/>
                </a:solidFill>
                <a:latin typeface="Myriad W01 Regular"/>
              </a:rPr>
              <a:t>Image Retrieval</a:t>
            </a:r>
            <a:br>
              <a:rPr lang="en-IN" dirty="0"/>
            </a:br>
            <a:r>
              <a:rPr lang="en-IN" b="0" i="0" dirty="0">
                <a:solidFill>
                  <a:srgbClr val="444444"/>
                </a:solidFill>
                <a:effectLst/>
                <a:latin typeface="Roboto" panose="02000000000000000000" pitchFamily="2" charset="0"/>
              </a:rPr>
              <a:t>An image retrieval system is a computer system used for browsing, searching and retrieving images from a large database of digital images. Most traditional and common methods of image retrieval utilize some method of adding metadata such as captioning, keywords, title or descriptions to the images so that retrieval can be performed over the annotation words.</a:t>
            </a:r>
            <a:endParaRPr lang="en-IN" dirty="0"/>
          </a:p>
        </p:txBody>
      </p:sp>
      <p:sp>
        <p:nvSpPr>
          <p:cNvPr id="5" name="TextBox 4">
            <a:extLst>
              <a:ext uri="{FF2B5EF4-FFF2-40B4-BE49-F238E27FC236}">
                <a16:creationId xmlns:a16="http://schemas.microsoft.com/office/drawing/2014/main" id="{6CAC50AA-39D6-480A-880F-3210BB2559F1}"/>
              </a:ext>
            </a:extLst>
          </p:cNvPr>
          <p:cNvSpPr txBox="1"/>
          <p:nvPr/>
        </p:nvSpPr>
        <p:spPr>
          <a:xfrm>
            <a:off x="1071562" y="2343150"/>
            <a:ext cx="9805988" cy="1477328"/>
          </a:xfrm>
          <a:prstGeom prst="rect">
            <a:avLst/>
          </a:prstGeom>
          <a:noFill/>
        </p:spPr>
        <p:txBody>
          <a:bodyPr wrap="square" rtlCol="0">
            <a:spAutoFit/>
          </a:bodyPr>
          <a:lstStyle/>
          <a:p>
            <a:r>
              <a:rPr lang="en-IN" b="1" i="0" dirty="0">
                <a:solidFill>
                  <a:srgbClr val="454546"/>
                </a:solidFill>
                <a:effectLst/>
                <a:latin typeface="Myriad W01 Regular"/>
              </a:rPr>
              <a:t>5. </a:t>
            </a:r>
            <a:r>
              <a:rPr lang="en-IN" b="1" dirty="0">
                <a:solidFill>
                  <a:srgbClr val="454546"/>
                </a:solidFill>
                <a:latin typeface="Myriad W01 Regular"/>
              </a:rPr>
              <a:t>Advance driver-assistance systems</a:t>
            </a:r>
            <a:br>
              <a:rPr lang="en-IN" dirty="0"/>
            </a:br>
            <a:r>
              <a:rPr lang="en-IN" b="0" i="0" dirty="0">
                <a:solidFill>
                  <a:srgbClr val="444444"/>
                </a:solidFill>
                <a:effectLst/>
                <a:latin typeface="Roboto" panose="02000000000000000000" pitchFamily="2" charset="0"/>
              </a:rPr>
              <a:t>Advanced driver-assistance systems (ADAS) are groups of electronic technologies that assist drivers in driving and parking functions. Through a safe human-machine interface, ADAS increase car and road safety. ADAS use automated technology, such as sensors and cameras, to detect nearby obstacles or driver errors, and respond accordingly.</a:t>
            </a:r>
            <a:endParaRPr lang="en-IN" dirty="0"/>
          </a:p>
        </p:txBody>
      </p:sp>
      <p:sp>
        <p:nvSpPr>
          <p:cNvPr id="6" name="TextBox 5">
            <a:extLst>
              <a:ext uri="{FF2B5EF4-FFF2-40B4-BE49-F238E27FC236}">
                <a16:creationId xmlns:a16="http://schemas.microsoft.com/office/drawing/2014/main" id="{F91F2F99-E700-4F59-9D67-FB42089E397F}"/>
              </a:ext>
            </a:extLst>
          </p:cNvPr>
          <p:cNvSpPr txBox="1"/>
          <p:nvPr/>
        </p:nvSpPr>
        <p:spPr>
          <a:xfrm>
            <a:off x="1071562" y="4121408"/>
            <a:ext cx="9925050" cy="1200329"/>
          </a:xfrm>
          <a:prstGeom prst="rect">
            <a:avLst/>
          </a:prstGeom>
          <a:noFill/>
        </p:spPr>
        <p:txBody>
          <a:bodyPr wrap="square" rtlCol="0">
            <a:spAutoFit/>
          </a:bodyPr>
          <a:lstStyle/>
          <a:p>
            <a:r>
              <a:rPr lang="en-IN" b="1" i="0" dirty="0">
                <a:solidFill>
                  <a:srgbClr val="454546"/>
                </a:solidFill>
                <a:effectLst/>
                <a:latin typeface="Myriad W01 Regular"/>
              </a:rPr>
              <a:t>6. Traveller Safety</a:t>
            </a:r>
            <a:br>
              <a:rPr lang="en-IN" dirty="0"/>
            </a:br>
            <a:r>
              <a:rPr lang="en-IN" b="0" i="0" dirty="0">
                <a:solidFill>
                  <a:srgbClr val="111111"/>
                </a:solidFill>
                <a:effectLst/>
                <a:latin typeface="Roboto" panose="02000000000000000000" pitchFamily="2" charset="0"/>
              </a:rPr>
              <a:t>Authorities emphasize the importance of taking precautions to ensure </a:t>
            </a:r>
            <a:r>
              <a:rPr lang="en-IN" b="1" i="0" dirty="0">
                <a:solidFill>
                  <a:srgbClr val="111111"/>
                </a:solidFill>
                <a:effectLst/>
                <a:latin typeface="Roboto" panose="02000000000000000000" pitchFamily="2" charset="0"/>
              </a:rPr>
              <a:t>travel</a:t>
            </a:r>
            <a:r>
              <a:rPr lang="en-IN" b="0" i="0" dirty="0">
                <a:solidFill>
                  <a:srgbClr val="111111"/>
                </a:solidFill>
                <a:effectLst/>
                <a:latin typeface="Roboto" panose="02000000000000000000" pitchFamily="2" charset="0"/>
              </a:rPr>
              <a:t> </a:t>
            </a:r>
            <a:r>
              <a:rPr lang="en-IN" b="1" i="0" dirty="0">
                <a:solidFill>
                  <a:srgbClr val="111111"/>
                </a:solidFill>
                <a:effectLst/>
                <a:latin typeface="Roboto" panose="02000000000000000000" pitchFamily="2" charset="0"/>
              </a:rPr>
              <a:t>safety</a:t>
            </a:r>
            <a:r>
              <a:rPr lang="en-IN" b="0" i="0" dirty="0">
                <a:solidFill>
                  <a:srgbClr val="111111"/>
                </a:solidFill>
                <a:effectLst/>
                <a:latin typeface="Roboto" panose="02000000000000000000" pitchFamily="2" charset="0"/>
              </a:rPr>
              <a:t>. When traveling abroad, the odds </a:t>
            </a:r>
            <a:r>
              <a:rPr lang="en-IN" b="0" i="0" dirty="0" err="1">
                <a:solidFill>
                  <a:srgbClr val="111111"/>
                </a:solidFill>
                <a:effectLst/>
                <a:latin typeface="Roboto" panose="02000000000000000000" pitchFamily="2" charset="0"/>
              </a:rPr>
              <a:t>favor</a:t>
            </a:r>
            <a:r>
              <a:rPr lang="en-IN" b="0" i="0" dirty="0">
                <a:solidFill>
                  <a:srgbClr val="111111"/>
                </a:solidFill>
                <a:effectLst/>
                <a:latin typeface="Roboto" panose="02000000000000000000" pitchFamily="2" charset="0"/>
              </a:rPr>
              <a:t> a safe and incident-free trip, however, </a:t>
            </a:r>
            <a:r>
              <a:rPr lang="en-IN" b="1" i="0" dirty="0">
                <a:solidFill>
                  <a:srgbClr val="111111"/>
                </a:solidFill>
                <a:effectLst/>
                <a:latin typeface="Roboto" panose="02000000000000000000" pitchFamily="2" charset="0"/>
              </a:rPr>
              <a:t>travellers</a:t>
            </a:r>
            <a:r>
              <a:rPr lang="en-IN" b="0" i="0" dirty="0">
                <a:solidFill>
                  <a:srgbClr val="111111"/>
                </a:solidFill>
                <a:effectLst/>
                <a:latin typeface="Roboto" panose="02000000000000000000" pitchFamily="2" charset="0"/>
              </a:rPr>
              <a:t> can be subject to difficulties, crime and violence.</a:t>
            </a:r>
            <a:endParaRPr lang="en-IN" dirty="0"/>
          </a:p>
        </p:txBody>
      </p:sp>
      <p:pic>
        <p:nvPicPr>
          <p:cNvPr id="7" name="Picture 6">
            <a:extLst>
              <a:ext uri="{FF2B5EF4-FFF2-40B4-BE49-F238E27FC236}">
                <a16:creationId xmlns:a16="http://schemas.microsoft.com/office/drawing/2014/main" id="{9A930231-A4ED-4429-90BD-30B955BDD112}"/>
              </a:ext>
            </a:extLst>
          </p:cNvPr>
          <p:cNvPicPr>
            <a:picLocks noChangeAspect="1"/>
          </p:cNvPicPr>
          <p:nvPr/>
        </p:nvPicPr>
        <p:blipFill>
          <a:blip r:embed="rId2"/>
          <a:stretch>
            <a:fillRect/>
          </a:stretch>
        </p:blipFill>
        <p:spPr>
          <a:xfrm>
            <a:off x="356186" y="603040"/>
            <a:ext cx="655922" cy="660763"/>
          </a:xfrm>
          <a:prstGeom prst="rect">
            <a:avLst/>
          </a:prstGeom>
        </p:spPr>
      </p:pic>
      <p:pic>
        <p:nvPicPr>
          <p:cNvPr id="9" name="Picture 8">
            <a:extLst>
              <a:ext uri="{FF2B5EF4-FFF2-40B4-BE49-F238E27FC236}">
                <a16:creationId xmlns:a16="http://schemas.microsoft.com/office/drawing/2014/main" id="{CAEF2F57-8172-47E9-9922-1C46589823CD}"/>
              </a:ext>
            </a:extLst>
          </p:cNvPr>
          <p:cNvPicPr>
            <a:picLocks noChangeAspect="1"/>
          </p:cNvPicPr>
          <p:nvPr/>
        </p:nvPicPr>
        <p:blipFill>
          <a:blip r:embed="rId3"/>
          <a:stretch>
            <a:fillRect/>
          </a:stretch>
        </p:blipFill>
        <p:spPr>
          <a:xfrm>
            <a:off x="138976" y="2061122"/>
            <a:ext cx="932586" cy="932586"/>
          </a:xfrm>
          <a:prstGeom prst="rect">
            <a:avLst/>
          </a:prstGeom>
        </p:spPr>
      </p:pic>
      <p:pic>
        <p:nvPicPr>
          <p:cNvPr id="11" name="Picture 10">
            <a:extLst>
              <a:ext uri="{FF2B5EF4-FFF2-40B4-BE49-F238E27FC236}">
                <a16:creationId xmlns:a16="http://schemas.microsoft.com/office/drawing/2014/main" id="{D45F7D83-BD76-4EBD-9F15-D8DCD3EE097E}"/>
              </a:ext>
            </a:extLst>
          </p:cNvPr>
          <p:cNvPicPr>
            <a:picLocks noChangeAspect="1"/>
          </p:cNvPicPr>
          <p:nvPr/>
        </p:nvPicPr>
        <p:blipFill>
          <a:blip r:embed="rId4"/>
          <a:stretch>
            <a:fillRect/>
          </a:stretch>
        </p:blipFill>
        <p:spPr>
          <a:xfrm>
            <a:off x="316348" y="4035699"/>
            <a:ext cx="695760" cy="702000"/>
          </a:xfrm>
          <a:prstGeom prst="rect">
            <a:avLst/>
          </a:prstGeom>
        </p:spPr>
      </p:pic>
    </p:spTree>
    <p:extLst>
      <p:ext uri="{BB962C8B-B14F-4D97-AF65-F5344CB8AC3E}">
        <p14:creationId xmlns:p14="http://schemas.microsoft.com/office/powerpoint/2010/main" val="2801537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BE32796-366F-4EE8-9BA1-5F66E1681EBB}"/>
              </a:ext>
            </a:extLst>
          </p:cNvPr>
          <p:cNvSpPr>
            <a:spLocks noGrp="1"/>
          </p:cNvSpPr>
          <p:nvPr>
            <p:ph type="body" idx="1"/>
          </p:nvPr>
        </p:nvSpPr>
        <p:spPr>
          <a:xfrm>
            <a:off x="3470275" y="145831"/>
            <a:ext cx="5251450" cy="536766"/>
          </a:xfrm>
        </p:spPr>
        <p:txBody>
          <a:bodyPr/>
          <a:lstStyle/>
          <a:p>
            <a:r>
              <a:rPr lang="en-US" sz="1400" dirty="0"/>
              <a:t>Project completion plan</a:t>
            </a:r>
            <a:endParaRPr lang="en-IN" dirty="0"/>
          </a:p>
        </p:txBody>
      </p:sp>
      <p:sp>
        <p:nvSpPr>
          <p:cNvPr id="5" name="Slide Number Placeholder 4">
            <a:extLst>
              <a:ext uri="{FF2B5EF4-FFF2-40B4-BE49-F238E27FC236}">
                <a16:creationId xmlns:a16="http://schemas.microsoft.com/office/drawing/2014/main" id="{41DBB0C6-9BFB-494E-941F-E2E9A91E7A87}"/>
              </a:ext>
            </a:extLst>
          </p:cNvPr>
          <p:cNvSpPr>
            <a:spLocks noGrp="1"/>
          </p:cNvSpPr>
          <p:nvPr>
            <p:ph type="sldNum" sz="quarter" idx="12"/>
          </p:nvPr>
        </p:nvSpPr>
        <p:spPr/>
        <p:txBody>
          <a:bodyPr/>
          <a:lstStyle/>
          <a:p>
            <a:fld id="{8C2E478F-E849-4A8C-AF1F-CBCC78A7CBFA}" type="slidenum">
              <a:rPr lang="en-US" smtClean="0"/>
              <a:t>31</a:t>
            </a:fld>
            <a:endParaRPr lang="en-US" dirty="0"/>
          </a:p>
        </p:txBody>
      </p:sp>
      <p:graphicFrame>
        <p:nvGraphicFramePr>
          <p:cNvPr id="6" name="Diagram 5">
            <a:extLst>
              <a:ext uri="{FF2B5EF4-FFF2-40B4-BE49-F238E27FC236}">
                <a16:creationId xmlns:a16="http://schemas.microsoft.com/office/drawing/2014/main" id="{EF88864A-42E1-49CA-9907-96C9AAE91853}"/>
              </a:ext>
            </a:extLst>
          </p:cNvPr>
          <p:cNvGraphicFramePr/>
          <p:nvPr>
            <p:extLst>
              <p:ext uri="{D42A27DB-BD31-4B8C-83A1-F6EECF244321}">
                <p14:modId xmlns:p14="http://schemas.microsoft.com/office/powerpoint/2010/main" val="2849833081"/>
              </p:ext>
            </p:extLst>
          </p:nvPr>
        </p:nvGraphicFramePr>
        <p:xfrm>
          <a:off x="400807" y="1937858"/>
          <a:ext cx="11390386" cy="38002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938935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4A301-BB3E-4794-A01A-6513BED14263}"/>
              </a:ext>
            </a:extLst>
          </p:cNvPr>
          <p:cNvSpPr>
            <a:spLocks noGrp="1"/>
          </p:cNvSpPr>
          <p:nvPr>
            <p:ph type="title"/>
          </p:nvPr>
        </p:nvSpPr>
        <p:spPr>
          <a:xfrm>
            <a:off x="594519" y="282016"/>
            <a:ext cx="11002962" cy="823913"/>
          </a:xfrm>
        </p:spPr>
        <p:txBody>
          <a:bodyPr/>
          <a:lstStyle/>
          <a:p>
            <a:r>
              <a:rPr lang="en-IN" dirty="0"/>
              <a:t>Conclusion</a:t>
            </a:r>
          </a:p>
        </p:txBody>
      </p:sp>
      <p:sp>
        <p:nvSpPr>
          <p:cNvPr id="3" name="Slide Number Placeholder 2">
            <a:extLst>
              <a:ext uri="{FF2B5EF4-FFF2-40B4-BE49-F238E27FC236}">
                <a16:creationId xmlns:a16="http://schemas.microsoft.com/office/drawing/2014/main" id="{D361C2A6-DE7C-43F9-A180-6ECCBC87768B}"/>
              </a:ext>
            </a:extLst>
          </p:cNvPr>
          <p:cNvSpPr>
            <a:spLocks noGrp="1"/>
          </p:cNvSpPr>
          <p:nvPr>
            <p:ph type="sldNum" sz="quarter" idx="11"/>
          </p:nvPr>
        </p:nvSpPr>
        <p:spPr/>
        <p:txBody>
          <a:bodyPr/>
          <a:lstStyle/>
          <a:p>
            <a:fld id="{8C2E478F-E849-4A8C-AF1F-CBCC78A7CBFA}" type="slidenum">
              <a:rPr lang="en-US" smtClean="0"/>
              <a:t>32</a:t>
            </a:fld>
            <a:endParaRPr lang="en-US" dirty="0"/>
          </a:p>
        </p:txBody>
      </p:sp>
      <p:sp>
        <p:nvSpPr>
          <p:cNvPr id="4" name="TextBox 3">
            <a:extLst>
              <a:ext uri="{FF2B5EF4-FFF2-40B4-BE49-F238E27FC236}">
                <a16:creationId xmlns:a16="http://schemas.microsoft.com/office/drawing/2014/main" id="{CF68896F-5B07-4CE5-B107-6BC9313B6B81}"/>
              </a:ext>
            </a:extLst>
          </p:cNvPr>
          <p:cNvSpPr txBox="1"/>
          <p:nvPr/>
        </p:nvSpPr>
        <p:spPr>
          <a:xfrm>
            <a:off x="514351" y="2054953"/>
            <a:ext cx="11034918" cy="2862322"/>
          </a:xfrm>
          <a:prstGeom prst="rect">
            <a:avLst/>
          </a:prstGeom>
          <a:noFill/>
        </p:spPr>
        <p:txBody>
          <a:bodyPr wrap="square" rtlCol="0">
            <a:spAutoFit/>
          </a:bodyPr>
          <a:lstStyle/>
          <a:p>
            <a:pPr algn="just"/>
            <a:r>
              <a:rPr lang="en-US" sz="2000" dirty="0">
                <a:solidFill>
                  <a:srgbClr val="000000"/>
                </a:solidFill>
                <a:effectLst/>
                <a:latin typeface="Times New Roman" panose="02020603050405020304" pitchFamily="18" charset="0"/>
                <a:ea typeface="Times New Roman" panose="02020603050405020304" pitchFamily="18" charset="0"/>
              </a:rPr>
              <a:t>This system is capable of performing security check with deep learning models and with classification techniques to verify any breach in transitioning of object based detection and any trespassing </a:t>
            </a:r>
            <a:r>
              <a:rPr lang="en-US" sz="2000" dirty="0" err="1">
                <a:solidFill>
                  <a:srgbClr val="000000"/>
                </a:solidFill>
                <a:effectLst/>
                <a:latin typeface="Times New Roman" panose="02020603050405020304" pitchFamily="18" charset="0"/>
                <a:ea typeface="Times New Roman" panose="02020603050405020304" pitchFamily="18" charset="0"/>
              </a:rPr>
              <a:t>detectection</a:t>
            </a:r>
            <a:r>
              <a:rPr lang="en-US" sz="2000" dirty="0">
                <a:solidFill>
                  <a:srgbClr val="000000"/>
                </a:solidFill>
                <a:effectLst/>
                <a:latin typeface="Times New Roman" panose="02020603050405020304" pitchFamily="18" charset="0"/>
                <a:ea typeface="Times New Roman" panose="02020603050405020304" pitchFamily="18" charset="0"/>
              </a:rPr>
              <a:t> will generate signals to catch culprits with the help of forces and such techniques have some dependencies which are requires video capturing devices to generate results and can be verified with Convolutional neural network architecture which converts the data to vectors and perform analysis on top of it and predict desired outcomes. The detection is completely based on frames that is created by the algorithms to detect objects where each frame is independent to each other. With these data that we are going to gather day by day need to be stored in a way that requires fast computation and higher volume of data storage that will help us to do future predictions and avoid accidents.</a:t>
            </a:r>
            <a:endParaRPr lang="en-IN" sz="2400" dirty="0"/>
          </a:p>
        </p:txBody>
      </p:sp>
      <p:cxnSp>
        <p:nvCxnSpPr>
          <p:cNvPr id="6" name="Straight Connector 5">
            <a:extLst>
              <a:ext uri="{FF2B5EF4-FFF2-40B4-BE49-F238E27FC236}">
                <a16:creationId xmlns:a16="http://schemas.microsoft.com/office/drawing/2014/main" id="{6BC634F2-7D1B-4987-8FA5-8A310B3DC86B}"/>
              </a:ext>
            </a:extLst>
          </p:cNvPr>
          <p:cNvCxnSpPr/>
          <p:nvPr/>
        </p:nvCxnSpPr>
        <p:spPr>
          <a:xfrm>
            <a:off x="514350" y="1105929"/>
            <a:ext cx="11083131" cy="0"/>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1689629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BE32796-366F-4EE8-9BA1-5F66E1681EBB}"/>
              </a:ext>
            </a:extLst>
          </p:cNvPr>
          <p:cNvSpPr>
            <a:spLocks noGrp="1"/>
          </p:cNvSpPr>
          <p:nvPr>
            <p:ph type="body" idx="1"/>
          </p:nvPr>
        </p:nvSpPr>
        <p:spPr>
          <a:xfrm>
            <a:off x="3470275" y="145831"/>
            <a:ext cx="5251450" cy="536766"/>
          </a:xfrm>
        </p:spPr>
        <p:txBody>
          <a:bodyPr/>
          <a:lstStyle/>
          <a:p>
            <a:r>
              <a:rPr lang="en-IN" dirty="0"/>
              <a:t>FUTURE  SCOPE</a:t>
            </a:r>
          </a:p>
        </p:txBody>
      </p:sp>
      <p:sp>
        <p:nvSpPr>
          <p:cNvPr id="5" name="Slide Number Placeholder 4">
            <a:extLst>
              <a:ext uri="{FF2B5EF4-FFF2-40B4-BE49-F238E27FC236}">
                <a16:creationId xmlns:a16="http://schemas.microsoft.com/office/drawing/2014/main" id="{41DBB0C6-9BFB-494E-941F-E2E9A91E7A87}"/>
              </a:ext>
            </a:extLst>
          </p:cNvPr>
          <p:cNvSpPr>
            <a:spLocks noGrp="1"/>
          </p:cNvSpPr>
          <p:nvPr>
            <p:ph type="sldNum" sz="quarter" idx="12"/>
          </p:nvPr>
        </p:nvSpPr>
        <p:spPr/>
        <p:txBody>
          <a:bodyPr/>
          <a:lstStyle/>
          <a:p>
            <a:fld id="{8C2E478F-E849-4A8C-AF1F-CBCC78A7CBFA}" type="slidenum">
              <a:rPr lang="en-US" smtClean="0"/>
              <a:t>33</a:t>
            </a:fld>
            <a:endParaRPr lang="en-US" dirty="0"/>
          </a:p>
        </p:txBody>
      </p:sp>
      <p:sp>
        <p:nvSpPr>
          <p:cNvPr id="10" name="TextBox 9">
            <a:extLst>
              <a:ext uri="{FF2B5EF4-FFF2-40B4-BE49-F238E27FC236}">
                <a16:creationId xmlns:a16="http://schemas.microsoft.com/office/drawing/2014/main" id="{8B2670FF-2244-49DE-B75B-470820AAF29E}"/>
              </a:ext>
            </a:extLst>
          </p:cNvPr>
          <p:cNvSpPr txBox="1"/>
          <p:nvPr/>
        </p:nvSpPr>
        <p:spPr>
          <a:xfrm>
            <a:off x="890586" y="1148017"/>
            <a:ext cx="10891838" cy="5062924"/>
          </a:xfrm>
          <a:prstGeom prst="rect">
            <a:avLst/>
          </a:prstGeom>
          <a:noFill/>
        </p:spPr>
        <p:txBody>
          <a:bodyPr wrap="square" rtlCol="0">
            <a:spAutoFit/>
          </a:bodyPr>
          <a:lstStyle/>
          <a:p>
            <a:pPr algn="just"/>
            <a:r>
              <a:rPr lang="en-IN" sz="2400" dirty="0"/>
              <a:t>Future scope of video surveillance – The utility of VAaas:</a:t>
            </a:r>
          </a:p>
          <a:p>
            <a:pPr algn="just"/>
            <a:endParaRPr lang="en-IN" sz="1100" dirty="0"/>
          </a:p>
          <a:p>
            <a:pPr marL="342900" indent="-342900" algn="just">
              <a:buAutoNum type="alphaUcPeriod"/>
            </a:pPr>
            <a:r>
              <a:rPr lang="en-IN" sz="1600" b="0" i="0" dirty="0">
                <a:solidFill>
                  <a:srgbClr val="555555"/>
                </a:solidFill>
                <a:effectLst/>
                <a:latin typeface="Arial" panose="020B0604020202020204" pitchFamily="34" charset="0"/>
              </a:rPr>
              <a:t>For huge volumes of video archives, conventional analysis and storage methods have proven to be inefficient. It can never lead to prompt action and analysis. In many manifestations, data archives need to be stored for durations extending from a few months to years for compliance purposes. And this ends up in adding up to the life-cycle charges of video monitoring solutions. Therefore, just installing a surveillance camera system is not truly efficient. It needs to be complemented with the physical security staff.</a:t>
            </a:r>
          </a:p>
          <a:p>
            <a:pPr marL="342900" indent="-342900" algn="just">
              <a:buAutoNum type="alphaUcPeriod"/>
            </a:pPr>
            <a:endParaRPr lang="en-IN" sz="1600" b="0" i="0" dirty="0">
              <a:solidFill>
                <a:srgbClr val="555555"/>
              </a:solidFill>
              <a:effectLst/>
              <a:latin typeface="Arial" panose="020B0604020202020204" pitchFamily="34" charset="0"/>
            </a:endParaRPr>
          </a:p>
          <a:p>
            <a:pPr marL="342900" indent="-342900" algn="just">
              <a:buAutoNum type="alphaUcPeriod"/>
            </a:pPr>
            <a:r>
              <a:rPr lang="en-IN" sz="1600" b="0" i="0" dirty="0">
                <a:solidFill>
                  <a:srgbClr val="555555"/>
                </a:solidFill>
                <a:effectLst/>
                <a:latin typeface="Arial" panose="020B0604020202020204" pitchFamily="34" charset="0"/>
              </a:rPr>
              <a:t>Here is the point where cloud-based Video Analytics As-a-service (VAaaS) comes into the limelight. VAaaS can offer remarkable advantages over standalone video surveillance. The video analytic solutions are software based. They are typically deployed on the infrastructure like that of </a:t>
            </a:r>
            <a:r>
              <a:rPr lang="en-IN" sz="1600" b="0" i="0" u="none" strike="noStrike" dirty="0">
                <a:solidFill>
                  <a:srgbClr val="EB9812"/>
                </a:solidFill>
                <a:effectLst/>
                <a:latin typeface="Arial" panose="020B0604020202020204" pitchFamily="34" charset="0"/>
                <a:hlinkClick r:id="rId2"/>
              </a:rPr>
              <a:t>Amazon Web Services</a:t>
            </a:r>
            <a:r>
              <a:rPr lang="en-IN" sz="1600" b="0" i="0" dirty="0">
                <a:solidFill>
                  <a:srgbClr val="555555"/>
                </a:solidFill>
                <a:effectLst/>
                <a:latin typeface="Arial" panose="020B0604020202020204" pitchFamily="34" charset="0"/>
              </a:rPr>
              <a:t> and Google Cloud Platform. These frameworks are proficient enough in discerning ambiguous patterns in the safety context. Technologies, for instance, </a:t>
            </a:r>
            <a:r>
              <a:rPr lang="en-IN" sz="1600" b="0" i="0" u="none" strike="noStrike" dirty="0">
                <a:solidFill>
                  <a:srgbClr val="EB9812"/>
                </a:solidFill>
                <a:effectLst/>
                <a:latin typeface="Arial" panose="020B0604020202020204" pitchFamily="34" charset="0"/>
                <a:hlinkClick r:id="rId3"/>
              </a:rPr>
              <a:t>Google Cloud Vision API</a:t>
            </a:r>
            <a:r>
              <a:rPr lang="en-IN" sz="1600" b="0" i="0" dirty="0">
                <a:solidFill>
                  <a:srgbClr val="555555"/>
                </a:solidFill>
                <a:effectLst/>
                <a:latin typeface="Arial" panose="020B0604020202020204" pitchFamily="34" charset="0"/>
              </a:rPr>
              <a:t>, are trained to read texts, recognize human faces, and identify objects, emotions, and key landmarks.</a:t>
            </a:r>
          </a:p>
          <a:p>
            <a:pPr marL="342900" indent="-342900" algn="just">
              <a:buAutoNum type="alphaUcPeriod"/>
            </a:pPr>
            <a:endParaRPr lang="en-IN" sz="1600" dirty="0">
              <a:solidFill>
                <a:srgbClr val="555555"/>
              </a:solidFill>
              <a:latin typeface="Arial" panose="020B0604020202020204" pitchFamily="34" charset="0"/>
            </a:endParaRPr>
          </a:p>
          <a:p>
            <a:pPr marL="342900" indent="-342900" algn="just">
              <a:buAutoNum type="alphaUcPeriod"/>
            </a:pPr>
            <a:r>
              <a:rPr lang="en-IN" sz="1600" b="0" i="0" dirty="0">
                <a:solidFill>
                  <a:srgbClr val="555555"/>
                </a:solidFill>
                <a:effectLst/>
                <a:latin typeface="Arial" panose="020B0604020202020204" pitchFamily="34" charset="0"/>
              </a:rPr>
              <a:t>When the software based video analytic solutions are combined with standalone surveillance systems, then these measures can host a whole new range of physical security use cases. Some of these are; advanced object tracking, loitering detection, perimeter defence, intrusion detection, human traffic flow, trip wire counting, crowd density management, people counting, face indexing and audience profiling. These solutions will not only minimize the need for physical security teams but will also empower security personnel with actionable intelligence.</a:t>
            </a:r>
          </a:p>
        </p:txBody>
      </p:sp>
    </p:spTree>
    <p:extLst>
      <p:ext uri="{BB962C8B-B14F-4D97-AF65-F5344CB8AC3E}">
        <p14:creationId xmlns:p14="http://schemas.microsoft.com/office/powerpoint/2010/main" val="15605509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1DBB0C6-9BFB-494E-941F-E2E9A91E7A87}"/>
              </a:ext>
            </a:extLst>
          </p:cNvPr>
          <p:cNvSpPr>
            <a:spLocks noGrp="1"/>
          </p:cNvSpPr>
          <p:nvPr>
            <p:ph type="sldNum" sz="quarter" idx="12"/>
          </p:nvPr>
        </p:nvSpPr>
        <p:spPr/>
        <p:txBody>
          <a:bodyPr/>
          <a:lstStyle/>
          <a:p>
            <a:fld id="{8C2E478F-E849-4A8C-AF1F-CBCC78A7CBFA}" type="slidenum">
              <a:rPr lang="en-US" smtClean="0"/>
              <a:t>34</a:t>
            </a:fld>
            <a:endParaRPr lang="en-US" dirty="0"/>
          </a:p>
        </p:txBody>
      </p:sp>
      <p:sp>
        <p:nvSpPr>
          <p:cNvPr id="10" name="TextBox 9">
            <a:extLst>
              <a:ext uri="{FF2B5EF4-FFF2-40B4-BE49-F238E27FC236}">
                <a16:creationId xmlns:a16="http://schemas.microsoft.com/office/drawing/2014/main" id="{8B2670FF-2244-49DE-B75B-470820AAF29E}"/>
              </a:ext>
            </a:extLst>
          </p:cNvPr>
          <p:cNvSpPr txBox="1"/>
          <p:nvPr/>
        </p:nvSpPr>
        <p:spPr>
          <a:xfrm>
            <a:off x="650081" y="357904"/>
            <a:ext cx="10891838" cy="7017306"/>
          </a:xfrm>
          <a:prstGeom prst="rect">
            <a:avLst/>
          </a:prstGeom>
          <a:noFill/>
        </p:spPr>
        <p:txBody>
          <a:bodyPr wrap="square" rtlCol="0">
            <a:spAutoFit/>
          </a:bodyPr>
          <a:lstStyle/>
          <a:p>
            <a:pPr algn="l"/>
            <a:r>
              <a:rPr lang="en-IN" b="1" i="0" spc="40" dirty="0">
                <a:solidFill>
                  <a:srgbClr val="000000"/>
                </a:solidFill>
                <a:effectLst/>
              </a:rPr>
              <a:t>VAaaS =&gt; Example Scenario</a:t>
            </a:r>
            <a:r>
              <a:rPr lang="en-IN" b="1" i="0" dirty="0">
                <a:solidFill>
                  <a:srgbClr val="000000"/>
                </a:solidFill>
                <a:effectLst/>
                <a:latin typeface="Georgia" panose="02040502050405020303" pitchFamily="18" charset="0"/>
              </a:rPr>
              <a:t>:</a:t>
            </a:r>
          </a:p>
          <a:p>
            <a:pPr algn="l"/>
            <a:endParaRPr lang="en-IN" sz="1200" b="1" i="0" dirty="0">
              <a:solidFill>
                <a:srgbClr val="000000"/>
              </a:solidFill>
              <a:effectLst/>
              <a:latin typeface="Georgia" panose="02040502050405020303" pitchFamily="18" charset="0"/>
            </a:endParaRPr>
          </a:p>
          <a:p>
            <a:pPr algn="l"/>
            <a:r>
              <a:rPr lang="en-IN" sz="1600" b="0" i="0" dirty="0">
                <a:solidFill>
                  <a:srgbClr val="555555"/>
                </a:solidFill>
                <a:effectLst/>
                <a:latin typeface="Arial" panose="020B0604020202020204" pitchFamily="34" charset="0"/>
              </a:rPr>
              <a:t>Events where a large gathering is expected, for example, a football match, a famous shrine, or a crowded public place such as an airport; software-based surveillance solutions can be deployed to have enhanced public security and crowd management. Other purposes of this software are loitered detection, human traffic flow management, and people counting.</a:t>
            </a:r>
          </a:p>
          <a:p>
            <a:pPr algn="l"/>
            <a:endParaRPr lang="en-IN" sz="1600" dirty="0">
              <a:solidFill>
                <a:srgbClr val="555555"/>
              </a:solidFill>
              <a:latin typeface="Arial" panose="020B0604020202020204" pitchFamily="34" charset="0"/>
            </a:endParaRPr>
          </a:p>
          <a:p>
            <a:pPr algn="l"/>
            <a:r>
              <a:rPr lang="en-IN" b="1" i="0" spc="40" dirty="0">
                <a:solidFill>
                  <a:srgbClr val="000000"/>
                </a:solidFill>
                <a:effectLst/>
              </a:rPr>
              <a:t>VAaaS =&gt; Integration:</a:t>
            </a:r>
          </a:p>
          <a:p>
            <a:pPr algn="l"/>
            <a:endParaRPr lang="en-IN" sz="1400" b="1" i="0" dirty="0">
              <a:solidFill>
                <a:srgbClr val="000000"/>
              </a:solidFill>
              <a:effectLst/>
              <a:latin typeface="Georgia" panose="02040502050405020303" pitchFamily="18" charset="0"/>
            </a:endParaRPr>
          </a:p>
          <a:p>
            <a:pPr algn="l"/>
            <a:r>
              <a:rPr lang="en-IN" sz="1600" b="0" i="0" dirty="0">
                <a:solidFill>
                  <a:srgbClr val="555555"/>
                </a:solidFill>
                <a:effectLst/>
                <a:latin typeface="Arial" panose="020B0604020202020204" pitchFamily="34" charset="0"/>
              </a:rPr>
              <a:t>Video analytics integrated with cloud infrastructure can serve for large-scale deployments. By large-scale, we mean hundreds of </a:t>
            </a:r>
            <a:r>
              <a:rPr lang="en-IN" sz="1600" b="0" i="0" u="none" strike="noStrike" dirty="0">
                <a:solidFill>
                  <a:srgbClr val="EB9812"/>
                </a:solidFill>
                <a:effectLst/>
                <a:latin typeface="Arial" panose="020B0604020202020204" pitchFamily="34" charset="0"/>
                <a:hlinkClick r:id="rId2"/>
              </a:rPr>
              <a:t>HD security cameras</a:t>
            </a:r>
            <a:r>
              <a:rPr lang="en-IN" sz="1600" b="0" i="0" dirty="0">
                <a:solidFill>
                  <a:srgbClr val="555555"/>
                </a:solidFill>
                <a:effectLst/>
                <a:latin typeface="Arial" panose="020B0604020202020204" pitchFamily="34" charset="0"/>
              </a:rPr>
              <a:t> that would be delivering their video feeds simultaneously. Such setup can also be scaled up or down in accordance with the requirements. If the traffic is low, then the background IT infrastructure is scaled down or else, scaled up. This feature can deliver surprisingly good cost benefits.</a:t>
            </a:r>
          </a:p>
          <a:p>
            <a:pPr algn="l"/>
            <a:r>
              <a:rPr lang="en-IN" sz="1600" b="0" i="0" dirty="0">
                <a:solidFill>
                  <a:srgbClr val="555555"/>
                </a:solidFill>
                <a:effectLst/>
                <a:latin typeface="Arial" panose="020B0604020202020204" pitchFamily="34" charset="0"/>
              </a:rPr>
              <a:t>When VAaaS methodologies are applied in a good manner, then the security professionals can use their time to solve the situations highlighted by video analytics rather than just analysing the security footage. One example can be handling accidents in traffic management, and another one could be solving a case of theft in retail stores.</a:t>
            </a:r>
          </a:p>
          <a:p>
            <a:pPr algn="l"/>
            <a:endParaRPr lang="en-IN" sz="1600" dirty="0">
              <a:solidFill>
                <a:srgbClr val="555555"/>
              </a:solidFill>
              <a:latin typeface="Arial" panose="020B0604020202020204" pitchFamily="34" charset="0"/>
            </a:endParaRPr>
          </a:p>
          <a:p>
            <a:pPr algn="l"/>
            <a:r>
              <a:rPr lang="en-IN" b="1" i="0" spc="40" dirty="0">
                <a:solidFill>
                  <a:srgbClr val="000000"/>
                </a:solidFill>
                <a:effectLst/>
              </a:rPr>
              <a:t>VAaaS =&gt; Advantage:</a:t>
            </a:r>
          </a:p>
          <a:p>
            <a:pPr algn="l"/>
            <a:endParaRPr lang="en-IN" sz="1200" b="1" i="0" spc="40" dirty="0">
              <a:solidFill>
                <a:srgbClr val="000000"/>
              </a:solidFill>
              <a:effectLst/>
            </a:endParaRPr>
          </a:p>
          <a:p>
            <a:pPr algn="l"/>
            <a:r>
              <a:rPr lang="en-IN" sz="1600" b="0" i="0" dirty="0">
                <a:solidFill>
                  <a:srgbClr val="555555"/>
                </a:solidFill>
                <a:effectLst/>
                <a:latin typeface="Arial" panose="020B0604020202020204" pitchFamily="34" charset="0"/>
              </a:rPr>
              <a:t>The main drawback of traditional video surveillance is the high cost incurred in storing the video feeds. Modern video analytic solutions combined with cloud infrastructure target this problem with a different approach. Software-based video analytics use levelled cloud storage which gives high priority to ‘hot objects’ that comprises of important events and low priority to ‘cold objects’ such as archives and backups. Another disadvantage is a heavy initial investment, but this overcomes in ‘as-a-service’ option, where the client can get the benefits of ‘pay-as-you-go’ payment model.</a:t>
            </a:r>
          </a:p>
          <a:p>
            <a:pPr algn="l"/>
            <a:endParaRPr lang="en-IN" sz="1600" b="0" i="0" dirty="0">
              <a:solidFill>
                <a:srgbClr val="555555"/>
              </a:solidFill>
              <a:effectLst/>
              <a:latin typeface="Arial" panose="020B0604020202020204" pitchFamily="34" charset="0"/>
            </a:endParaRPr>
          </a:p>
          <a:p>
            <a:pPr algn="l"/>
            <a:endParaRPr lang="en-IN" sz="1600" b="0" i="0" dirty="0">
              <a:solidFill>
                <a:srgbClr val="555555"/>
              </a:solidFill>
              <a:effectLst/>
              <a:latin typeface="Arial" panose="020B0604020202020204" pitchFamily="34" charset="0"/>
            </a:endParaRPr>
          </a:p>
          <a:p>
            <a:pPr algn="l"/>
            <a:endParaRPr lang="en-IN" sz="1600" b="0" i="0" dirty="0">
              <a:solidFill>
                <a:srgbClr val="555555"/>
              </a:solidFill>
              <a:effectLst/>
              <a:latin typeface="Arial" panose="020B0604020202020204" pitchFamily="34" charset="0"/>
            </a:endParaRPr>
          </a:p>
          <a:p>
            <a:r>
              <a:rPr lang="en-IN" sz="1600" dirty="0">
                <a:solidFill>
                  <a:srgbClr val="555555"/>
                </a:solidFill>
                <a:latin typeface="Arial" panose="020B0604020202020204" pitchFamily="34" charset="0"/>
              </a:rPr>
              <a:t> </a:t>
            </a:r>
            <a:endParaRPr lang="en-IN" sz="1600" b="0" i="0" dirty="0">
              <a:solidFill>
                <a:srgbClr val="555555"/>
              </a:solidFill>
              <a:effectLst/>
              <a:latin typeface="Arial" panose="020B0604020202020204" pitchFamily="34" charset="0"/>
            </a:endParaRPr>
          </a:p>
        </p:txBody>
      </p:sp>
    </p:spTree>
    <p:extLst>
      <p:ext uri="{BB962C8B-B14F-4D97-AF65-F5344CB8AC3E}">
        <p14:creationId xmlns:p14="http://schemas.microsoft.com/office/powerpoint/2010/main" val="15893725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Placeholder 7" descr="abstract image">
            <a:extLst>
              <a:ext uri="{FF2B5EF4-FFF2-40B4-BE49-F238E27FC236}">
                <a16:creationId xmlns:a16="http://schemas.microsoft.com/office/drawing/2014/main" id="{D5C5EA1B-F06D-4AD1-B526-89C2DF772232}"/>
              </a:ext>
            </a:extLst>
          </p:cNvPr>
          <p:cNvPicPr>
            <a:picLocks noChangeAspect="1"/>
          </p:cNvPicPr>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l="22717" r="45642"/>
          <a:stretch/>
        </p:blipFill>
        <p:spPr>
          <a:xfrm rot="16200000">
            <a:off x="2667001" y="-2666999"/>
            <a:ext cx="6858000" cy="12192000"/>
          </a:xfrm>
          <a:prstGeom prst="rect">
            <a:avLst/>
          </a:prstGeom>
          <a:noFill/>
        </p:spPr>
      </p:pic>
      <p:sp>
        <p:nvSpPr>
          <p:cNvPr id="3" name="Text Placeholder 2">
            <a:extLst>
              <a:ext uri="{FF2B5EF4-FFF2-40B4-BE49-F238E27FC236}">
                <a16:creationId xmlns:a16="http://schemas.microsoft.com/office/drawing/2014/main" id="{C747C414-85D9-40D6-9BB3-5AF68A84F413}"/>
              </a:ext>
            </a:extLst>
          </p:cNvPr>
          <p:cNvSpPr>
            <a:spLocks noGrp="1"/>
          </p:cNvSpPr>
          <p:nvPr>
            <p:ph type="body" sz="quarter" idx="12"/>
          </p:nvPr>
        </p:nvSpPr>
        <p:spPr>
          <a:xfrm>
            <a:off x="3512343" y="356442"/>
            <a:ext cx="5167313" cy="518795"/>
          </a:xfrm>
        </p:spPr>
        <p:txBody>
          <a:bodyPr/>
          <a:lstStyle/>
          <a:p>
            <a:r>
              <a:rPr lang="en-US" dirty="0"/>
              <a:t>REFERENCES</a:t>
            </a:r>
          </a:p>
        </p:txBody>
      </p:sp>
      <p:sp>
        <p:nvSpPr>
          <p:cNvPr id="18" name="TextBox 17">
            <a:extLst>
              <a:ext uri="{FF2B5EF4-FFF2-40B4-BE49-F238E27FC236}">
                <a16:creationId xmlns:a16="http://schemas.microsoft.com/office/drawing/2014/main" id="{096A62D2-B17D-4815-8584-A1F5802F7E8E}"/>
              </a:ext>
            </a:extLst>
          </p:cNvPr>
          <p:cNvSpPr txBox="1"/>
          <p:nvPr/>
        </p:nvSpPr>
        <p:spPr>
          <a:xfrm>
            <a:off x="627689" y="1138544"/>
            <a:ext cx="11315700" cy="7458517"/>
          </a:xfrm>
          <a:prstGeom prst="rect">
            <a:avLst/>
          </a:prstGeom>
          <a:noFill/>
        </p:spPr>
        <p:txBody>
          <a:bodyPr wrap="square" rtlCol="0">
            <a:spAutoFit/>
          </a:bodyPr>
          <a:lstStyle/>
          <a:p>
            <a:pPr marL="6350" marR="905510" indent="-6350">
              <a:lnSpc>
                <a:spcPct val="107000"/>
              </a:lnSpc>
              <a:spcAft>
                <a:spcPts val="15"/>
              </a:spcAft>
            </a:pPr>
            <a:r>
              <a:rPr lang="en-IN" sz="1400" dirty="0"/>
              <a:t>[1] Office of Rail and Road. "Annual statistical release - rail safety statistics." http://orr.gov.uk/__data/assets/pdf_file/0007/22876/railsafety-statistics-2015-16.pdf (accessed Mar. 5, 2019). </a:t>
            </a:r>
          </a:p>
          <a:p>
            <a:pPr marL="6350" marR="905510" indent="-6350">
              <a:lnSpc>
                <a:spcPct val="107000"/>
              </a:lnSpc>
              <a:spcAft>
                <a:spcPts val="15"/>
              </a:spcAft>
            </a:pPr>
            <a:r>
              <a:rPr lang="en-IN" sz="1400" dirty="0"/>
              <a:t>[2] Rail Safety and Standards Board (RSSB). "Annual safety performance report." http://www.hwa.uk.com/site/wpcontent/uploads/2017/09/CD6.8-RSSB-Annual-Reporton-Public-Safety-2015-2016.pdf (accessed Oct. 26, 2019). </a:t>
            </a:r>
          </a:p>
          <a:p>
            <a:pPr marL="6350" marR="905510" indent="-6350">
              <a:lnSpc>
                <a:spcPct val="107000"/>
              </a:lnSpc>
              <a:spcAft>
                <a:spcPts val="15"/>
              </a:spcAft>
            </a:pPr>
            <a:r>
              <a:rPr lang="en-IN" sz="1400" dirty="0"/>
              <a:t>[3] World Health Organization. "WHO global report on falls prevention in older </a:t>
            </a:r>
            <a:r>
              <a:rPr lang="en-IN" sz="1400" dirty="0" err="1"/>
              <a:t>age.",Community</a:t>
            </a:r>
            <a:r>
              <a:rPr lang="en-IN" sz="1400" dirty="0"/>
              <a:t> Health., https://www.who.int/violence_injury_prevention/publica </a:t>
            </a:r>
            <a:r>
              <a:rPr lang="en-IN" sz="1400" dirty="0" err="1"/>
              <a:t>tions</a:t>
            </a:r>
            <a:r>
              <a:rPr lang="en-IN" sz="1400" dirty="0"/>
              <a:t>/</a:t>
            </a:r>
            <a:r>
              <a:rPr lang="en-IN" sz="1400" dirty="0" err="1"/>
              <a:t>other_injury</a:t>
            </a:r>
            <a:r>
              <a:rPr lang="en-IN" sz="1400" dirty="0"/>
              <a:t>/</a:t>
            </a:r>
            <a:r>
              <a:rPr lang="en-IN" sz="1400" dirty="0" err="1"/>
              <a:t>falls_prevention.pdf?ua</a:t>
            </a:r>
            <a:r>
              <a:rPr lang="en-IN" sz="1400" dirty="0"/>
              <a:t>=1.(accessed Apr. 04, 2020). </a:t>
            </a:r>
          </a:p>
          <a:p>
            <a:pPr marL="6350" marR="905510" indent="-6350">
              <a:lnSpc>
                <a:spcPct val="107000"/>
              </a:lnSpc>
              <a:spcAft>
                <a:spcPts val="15"/>
              </a:spcAft>
            </a:pPr>
            <a:r>
              <a:rPr lang="en-IN" sz="1400" dirty="0"/>
              <a:t>[4] P. E. Waterson, V. L. Kendrick, R. A. Haslam, T. Jun, and B. Ryan, "Probing deeper into the risks of slips, trips and falls for an ageing rail passenger population: applying a systems approach," IET </a:t>
            </a:r>
            <a:r>
              <a:rPr lang="en-IN" sz="1400" dirty="0" err="1"/>
              <a:t>Intell</a:t>
            </a:r>
            <a:r>
              <a:rPr lang="en-IN" sz="1400" dirty="0"/>
              <a:t>. Transp. Syst., vol. 10, no. 1, pp. 25–31, Feb. 2016, </a:t>
            </a:r>
            <a:r>
              <a:rPr lang="en-IN" sz="1400" dirty="0" err="1"/>
              <a:t>doi</a:t>
            </a:r>
            <a:r>
              <a:rPr lang="en-IN" sz="1400" dirty="0"/>
              <a:t>: 10.1049/iet-its.2015.0047. </a:t>
            </a:r>
          </a:p>
          <a:p>
            <a:pPr marL="6350" marR="905510" indent="-6350">
              <a:lnSpc>
                <a:spcPct val="107000"/>
              </a:lnSpc>
              <a:spcAft>
                <a:spcPts val="15"/>
              </a:spcAft>
            </a:pPr>
            <a:r>
              <a:rPr lang="en-IN" sz="1400" dirty="0"/>
              <a:t>[5] R. Marks and J. P. </a:t>
            </a:r>
            <a:r>
              <a:rPr lang="en-IN" sz="1400" dirty="0" err="1"/>
              <a:t>Allegrante</a:t>
            </a:r>
            <a:r>
              <a:rPr lang="en-IN" sz="1400" dirty="0"/>
              <a:t>, "Falls-prevention programs for older ambulatory community dwellers: From public health research to health promotion policy," </a:t>
            </a:r>
            <a:r>
              <a:rPr lang="en-IN" sz="1400" dirty="0" err="1"/>
              <a:t>Sozial</a:t>
            </a:r>
            <a:r>
              <a:rPr lang="en-IN" sz="1400" dirty="0"/>
              <a:t> </a:t>
            </a:r>
            <a:r>
              <a:rPr lang="en-IN" sz="1400" dirty="0" err="1"/>
              <a:t>Präventivmedizin</a:t>
            </a:r>
            <a:r>
              <a:rPr lang="en-IN" sz="1400" dirty="0"/>
              <a:t>/Social Preventive Medicine, vol. 49, no. 3, pp. 171–178, Jun. 2004, </a:t>
            </a:r>
            <a:r>
              <a:rPr lang="en-IN" sz="1400" dirty="0" err="1"/>
              <a:t>doi</a:t>
            </a:r>
            <a:r>
              <a:rPr lang="en-IN" sz="1400" dirty="0"/>
              <a:t>: 10.1007/s00038- 004-3040-z. </a:t>
            </a:r>
          </a:p>
          <a:p>
            <a:pPr marL="6350" marR="905510" indent="-6350">
              <a:lnSpc>
                <a:spcPct val="107000"/>
              </a:lnSpc>
              <a:spcAft>
                <a:spcPts val="15"/>
              </a:spcAft>
            </a:pPr>
            <a:r>
              <a:rPr lang="en-IN" sz="1400" dirty="0"/>
              <a:t>[6] D. Helbing, I. Farkas, and T. </a:t>
            </a:r>
            <a:r>
              <a:rPr lang="en-IN" sz="1400" dirty="0" err="1"/>
              <a:t>Vicsek</a:t>
            </a:r>
            <a:r>
              <a:rPr lang="en-IN" sz="1400" dirty="0"/>
              <a:t>, "Simulating dynamical features of escape panic," Nature, vol. 407, no. 6803, pp. 487–490, Sep. 2000, </a:t>
            </a:r>
            <a:r>
              <a:rPr lang="en-IN" sz="1400" dirty="0" err="1"/>
              <a:t>doi</a:t>
            </a:r>
            <a:r>
              <a:rPr lang="en-IN" sz="1400" dirty="0"/>
              <a:t>: 10.1038/35035023. </a:t>
            </a:r>
          </a:p>
          <a:p>
            <a:pPr marL="6350" marR="905510" indent="-6350">
              <a:lnSpc>
                <a:spcPct val="107000"/>
              </a:lnSpc>
              <a:spcAft>
                <a:spcPts val="15"/>
              </a:spcAft>
            </a:pPr>
            <a:r>
              <a:rPr lang="en-IN" sz="1400" dirty="0"/>
              <a:t>[7] W. Fang, P. E. D. Love, H. Luo, and L. Ding, "Computer vision for behaviour-based safety in construction: A review and future directions," Adv. Eng. Inform., vol. 43, p. 100980, Jan. 2020, </a:t>
            </a:r>
            <a:r>
              <a:rPr lang="en-IN" sz="1400" dirty="0" err="1"/>
              <a:t>doi</a:t>
            </a:r>
            <a:r>
              <a:rPr lang="en-IN" sz="1400" dirty="0"/>
              <a:t>: 10.1016/j.aei.2019.100980</a:t>
            </a:r>
          </a:p>
          <a:p>
            <a:pPr marL="6350" marR="905510" indent="-6350">
              <a:lnSpc>
                <a:spcPct val="107000"/>
              </a:lnSpc>
              <a:spcAft>
                <a:spcPts val="15"/>
              </a:spcAft>
            </a:pPr>
            <a:r>
              <a:rPr lang="en-IN" sz="1400" dirty="0"/>
              <a:t>[8] S. Han and S. Lee, "A vision-based motion capture and recognition framework for </a:t>
            </a:r>
            <a:r>
              <a:rPr lang="en-IN" sz="1400" dirty="0" err="1"/>
              <a:t>behavior</a:t>
            </a:r>
            <a:r>
              <a:rPr lang="en-IN" sz="1400" dirty="0"/>
              <a:t>-based safety management," Automat. Construction, vol. 35, pp. 131– 141, Nov. 2013, </a:t>
            </a:r>
            <a:r>
              <a:rPr lang="en-IN" sz="1400" dirty="0" err="1"/>
              <a:t>doi</a:t>
            </a:r>
            <a:r>
              <a:rPr lang="en-IN" sz="1400" dirty="0"/>
              <a:t>: 10.1016/j.autcon.2013.05.001. </a:t>
            </a:r>
          </a:p>
          <a:p>
            <a:pPr marL="6350" marR="905510" indent="-6350">
              <a:lnSpc>
                <a:spcPct val="107000"/>
              </a:lnSpc>
              <a:spcAft>
                <a:spcPts val="15"/>
              </a:spcAft>
            </a:pPr>
            <a:r>
              <a:rPr lang="en-IN" sz="1400" dirty="0"/>
              <a:t>[9] S. Han, S. Lee, and F. Peña-Mora, "Vision-based detection of unsafe actions of a construction worker: Case study of ladder climbing," J. </a:t>
            </a:r>
            <a:r>
              <a:rPr lang="en-IN" sz="1400" dirty="0" err="1"/>
              <a:t>Comput</a:t>
            </a:r>
            <a:r>
              <a:rPr lang="en-IN" sz="1400" dirty="0"/>
              <a:t>. Civil Eng., vol. 27, no. 6, pp. 635–644, Nov. 2013, </a:t>
            </a:r>
            <a:r>
              <a:rPr lang="en-IN" sz="1400" dirty="0" err="1"/>
              <a:t>doi</a:t>
            </a:r>
            <a:r>
              <a:rPr lang="en-IN" sz="1400" dirty="0"/>
              <a:t>: 10.1061/(</a:t>
            </a:r>
            <a:r>
              <a:rPr lang="en-IN" sz="1400" dirty="0" err="1"/>
              <a:t>asce</a:t>
            </a:r>
            <a:r>
              <a:rPr lang="en-IN" sz="1400" dirty="0"/>
              <a:t>)cp.1943-5487.0000279. </a:t>
            </a:r>
          </a:p>
          <a:p>
            <a:pPr marL="6350" marR="905510" indent="-6350">
              <a:lnSpc>
                <a:spcPct val="107000"/>
              </a:lnSpc>
              <a:spcAft>
                <a:spcPts val="15"/>
              </a:spcAft>
            </a:pPr>
            <a:r>
              <a:rPr lang="en-IN" sz="1400" dirty="0"/>
              <a:t>[10] W.-R. Chang, S. </a:t>
            </a:r>
            <a:r>
              <a:rPr lang="en-IN" sz="1400" dirty="0" err="1"/>
              <a:t>Leclercq</a:t>
            </a:r>
            <a:r>
              <a:rPr lang="en-IN" sz="1400" dirty="0"/>
              <a:t>, T. E. Lockhart, and R. Haslam, "State of science: Occupational slips, trips and falls on the same level," Ergonomics, vol. 59, no. 7, pp. 861–883, 2016, </a:t>
            </a:r>
            <a:r>
              <a:rPr lang="en-IN" sz="1400" dirty="0" err="1"/>
              <a:t>doi</a:t>
            </a:r>
            <a:r>
              <a:rPr lang="en-IN" sz="1400" dirty="0"/>
              <a:t>: 10.1080/00140139.2016.1157214.</a:t>
            </a:r>
          </a:p>
          <a:p>
            <a:pPr marL="6350" marR="905510" indent="-6350">
              <a:lnSpc>
                <a:spcPct val="107000"/>
              </a:lnSpc>
              <a:spcAft>
                <a:spcPts val="15"/>
              </a:spcAft>
            </a:pPr>
            <a:endParaRPr lang="en-IN" sz="1400" dirty="0"/>
          </a:p>
          <a:p>
            <a:pPr marL="6350" marR="905510" indent="-6350">
              <a:lnSpc>
                <a:spcPct val="107000"/>
              </a:lnSpc>
              <a:spcAft>
                <a:spcPts val="15"/>
              </a:spcAft>
            </a:pPr>
            <a:endParaRPr lang="en-IN" sz="1400" dirty="0"/>
          </a:p>
          <a:p>
            <a:pPr marL="6350" marR="905510" indent="-6350">
              <a:lnSpc>
                <a:spcPct val="107000"/>
              </a:lnSpc>
              <a:spcAft>
                <a:spcPts val="15"/>
              </a:spcAft>
            </a:pPr>
            <a:endParaRPr lang="en-IN" sz="1400" dirty="0"/>
          </a:p>
          <a:p>
            <a:pPr marL="6350" marR="905510" indent="-6350">
              <a:lnSpc>
                <a:spcPct val="107000"/>
              </a:lnSpc>
              <a:spcAft>
                <a:spcPts val="15"/>
              </a:spcAft>
            </a:pPr>
            <a:endParaRPr lang="en-IN" sz="1400" dirty="0"/>
          </a:p>
          <a:p>
            <a:pPr marL="6350" marR="905510" indent="-6350">
              <a:lnSpc>
                <a:spcPct val="107000"/>
              </a:lnSpc>
              <a:spcAft>
                <a:spcPts val="15"/>
              </a:spcAft>
            </a:pPr>
            <a:endParaRPr lang="en-IN" sz="1400" dirty="0"/>
          </a:p>
          <a:p>
            <a:pPr marL="6350" marR="905510" indent="-6350">
              <a:lnSpc>
                <a:spcPct val="107000"/>
              </a:lnSpc>
              <a:spcAft>
                <a:spcPts val="15"/>
              </a:spcAft>
            </a:pPr>
            <a:endParaRPr lang="en-IN" sz="1400" dirty="0"/>
          </a:p>
          <a:p>
            <a:pPr marL="6350" marR="905510" indent="-6350">
              <a:lnSpc>
                <a:spcPct val="107000"/>
              </a:lnSpc>
              <a:spcAft>
                <a:spcPts val="15"/>
              </a:spcAft>
            </a:pPr>
            <a:endParaRPr lang="en-IN" sz="1400" dirty="0"/>
          </a:p>
          <a:p>
            <a:pPr marL="6350" marR="905510" indent="-6350">
              <a:lnSpc>
                <a:spcPct val="107000"/>
              </a:lnSpc>
              <a:spcAft>
                <a:spcPts val="15"/>
              </a:spcAft>
            </a:pPr>
            <a:endParaRPr lang="en-IN" sz="1400" dirty="0"/>
          </a:p>
          <a:p>
            <a:pPr marL="6350" marR="905510" indent="-6350">
              <a:lnSpc>
                <a:spcPct val="107000"/>
              </a:lnSpc>
              <a:spcAft>
                <a:spcPts val="15"/>
              </a:spcAft>
            </a:pPr>
            <a:r>
              <a:rPr lang="en-IN" sz="1400" dirty="0"/>
              <a:t> </a:t>
            </a:r>
          </a:p>
        </p:txBody>
      </p:sp>
    </p:spTree>
    <p:extLst>
      <p:ext uri="{BB962C8B-B14F-4D97-AF65-F5344CB8AC3E}">
        <p14:creationId xmlns:p14="http://schemas.microsoft.com/office/powerpoint/2010/main" val="6526745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1748EA07-A8AE-4050-90B8-4B8B8E9E0FA4}"/>
              </a:ext>
            </a:extLst>
          </p:cNvPr>
          <p:cNvPicPr>
            <a:picLocks noGrp="1" noChangeAspect="1"/>
          </p:cNvPicPr>
          <p:nvPr>
            <p:ph type="pic" sz="quarter" idx="10"/>
          </p:nvPr>
        </p:nvPicPr>
        <p:blipFill>
          <a:blip r:embed="rId2"/>
          <a:srcRect l="12" r="12"/>
          <a:stretch>
            <a:fillRect/>
          </a:stretch>
        </p:blipFill>
        <p:spPr/>
      </p:pic>
      <p:sp>
        <p:nvSpPr>
          <p:cNvPr id="3" name="TextBox 2">
            <a:extLst>
              <a:ext uri="{FF2B5EF4-FFF2-40B4-BE49-F238E27FC236}">
                <a16:creationId xmlns:a16="http://schemas.microsoft.com/office/drawing/2014/main" id="{94C87336-C48F-4EC3-BC56-014490EEC1CA}"/>
              </a:ext>
            </a:extLst>
          </p:cNvPr>
          <p:cNvSpPr txBox="1"/>
          <p:nvPr/>
        </p:nvSpPr>
        <p:spPr>
          <a:xfrm>
            <a:off x="570451" y="520117"/>
            <a:ext cx="10914077" cy="6340197"/>
          </a:xfrm>
          <a:prstGeom prst="rect">
            <a:avLst/>
          </a:prstGeom>
          <a:noFill/>
        </p:spPr>
        <p:txBody>
          <a:bodyPr wrap="square" rtlCol="0">
            <a:spAutoFit/>
          </a:bodyPr>
          <a:lstStyle/>
          <a:p>
            <a:r>
              <a:rPr lang="en-IN" sz="1400" dirty="0"/>
              <a:t>[11] R. Haslam and D. Stubbs, Understanding and Preventing Falls: An Ergonomics Approach: CRC </a:t>
            </a:r>
            <a:r>
              <a:rPr lang="en-IN" sz="1400" dirty="0" err="1"/>
              <a:t>Press,Boca</a:t>
            </a:r>
            <a:r>
              <a:rPr lang="en-IN" sz="1400" dirty="0"/>
              <a:t> Raton,Fla.;</a:t>
            </a:r>
            <a:r>
              <a:rPr lang="en-IN" sz="1400" dirty="0" err="1"/>
              <a:t>London:Taylor</a:t>
            </a:r>
            <a:r>
              <a:rPr lang="en-IN" sz="1400" dirty="0"/>
              <a:t> and Francis, pp. 209– 234.2005. </a:t>
            </a:r>
          </a:p>
          <a:p>
            <a:r>
              <a:rPr lang="en-IN" sz="1400" dirty="0"/>
              <a:t>[12] R. Haslam and V. </a:t>
            </a:r>
            <a:r>
              <a:rPr lang="en-IN" sz="1400" dirty="0" err="1"/>
              <a:t>Filingeri</a:t>
            </a:r>
            <a:r>
              <a:rPr lang="en-IN" sz="1400" dirty="0"/>
              <a:t>, "Slips, trips and falls in crowds," in Proc. 20th </a:t>
            </a:r>
            <a:r>
              <a:rPr lang="en-IN" sz="1400" dirty="0" err="1"/>
              <a:t>Congr</a:t>
            </a:r>
            <a:r>
              <a:rPr lang="en-IN" sz="1400" dirty="0"/>
              <a:t>. Int. </a:t>
            </a:r>
            <a:r>
              <a:rPr lang="en-IN" sz="1400" dirty="0" err="1"/>
              <a:t>Ergonom</a:t>
            </a:r>
            <a:r>
              <a:rPr lang="en-IN" sz="1400" dirty="0"/>
              <a:t>. Assoc. (IEA 2018), Cham, Switzerland, Aug. 5, 2019, pp. 752–758. </a:t>
            </a:r>
          </a:p>
          <a:p>
            <a:r>
              <a:rPr lang="en-IN" sz="1400" dirty="0"/>
              <a:t>[13] S. Y. Z. Au, G. Jenny, A. D. Livingston, and H. Roger, "Assessing spectator safety in seated areas at a football stadium," in Contemporary Ergonomics 2004, P. T. McCabe, Ed., Boca Raton, FL: CRC Press, 2014, pp. 23– 27. </a:t>
            </a:r>
          </a:p>
          <a:p>
            <a:r>
              <a:rPr lang="en-IN" sz="1400" dirty="0"/>
              <a:t>[14] V. L. Kendrick, "The user experience of crowds," Ph.D. dissertation, Design </a:t>
            </a:r>
            <a:r>
              <a:rPr lang="en-IN" sz="1400" dirty="0" err="1"/>
              <a:t>School,Loughborough</a:t>
            </a:r>
            <a:r>
              <a:rPr lang="en-IN" sz="1400" dirty="0"/>
              <a:t> Univ., Loughborough, UK, 2013. </a:t>
            </a:r>
          </a:p>
          <a:p>
            <a:r>
              <a:rPr lang="en-IN" sz="1400" dirty="0"/>
              <a:t>[15] I. Ahmad, Z. He, M. Liao, F. Pereira, and M. T. Sun, "Special issue on video surveillance," IEEE Trans. Circuits Syst. Video Technol., vol. 18, no. 8, pp. 1001– 1005, Aug. 2008, </a:t>
            </a:r>
            <a:r>
              <a:rPr lang="en-IN" sz="1400" dirty="0" err="1"/>
              <a:t>doi</a:t>
            </a:r>
            <a:r>
              <a:rPr lang="en-IN" sz="1400" dirty="0"/>
              <a:t>: 10.1109/tcsvt.2008.929646. </a:t>
            </a:r>
          </a:p>
          <a:p>
            <a:r>
              <a:rPr lang="en-IN" sz="1400" dirty="0"/>
              <a:t>[16] J. </a:t>
            </a:r>
            <a:r>
              <a:rPr lang="en-IN" sz="1400" dirty="0" err="1"/>
              <a:t>Teizer</a:t>
            </a:r>
            <a:r>
              <a:rPr lang="en-IN" sz="1400" dirty="0"/>
              <a:t> and P. A. Vela, "Personnel tracking on construction sites using video cameras," Adv. Eng. Inform., vol. 23, no. 4, pp. 452–462, Oct. 2009, </a:t>
            </a:r>
            <a:r>
              <a:rPr lang="en-IN" sz="1400" dirty="0" err="1"/>
              <a:t>doi</a:t>
            </a:r>
            <a:r>
              <a:rPr lang="en-IN" sz="1400" dirty="0"/>
              <a:t>: 10.1016/j.aei.2009.06.011. </a:t>
            </a:r>
          </a:p>
          <a:p>
            <a:r>
              <a:rPr lang="en-IN" sz="1400" dirty="0"/>
              <a:t>[17] J. Yang, O. </a:t>
            </a:r>
            <a:r>
              <a:rPr lang="en-IN" sz="1400" dirty="0" err="1"/>
              <a:t>Arif</a:t>
            </a:r>
            <a:r>
              <a:rPr lang="en-IN" sz="1400" dirty="0"/>
              <a:t>, P. A. Vela, J. </a:t>
            </a:r>
            <a:r>
              <a:rPr lang="en-IN" sz="1400" dirty="0" err="1"/>
              <a:t>Teizer</a:t>
            </a:r>
            <a:r>
              <a:rPr lang="en-IN" sz="1400" dirty="0"/>
              <a:t>, and Z. Shi, "Tracking multiple workers on construction sites using video cameras," Adv. Eng. Inform., vol. 24, no. 4, pp. 428–434, Nov. 2010, </a:t>
            </a:r>
            <a:r>
              <a:rPr lang="en-IN" sz="1400" dirty="0" err="1"/>
              <a:t>doi</a:t>
            </a:r>
            <a:r>
              <a:rPr lang="en-IN" sz="1400" dirty="0"/>
              <a:t>: 10.1016/j.aei.2010.06.008. </a:t>
            </a:r>
          </a:p>
          <a:p>
            <a:r>
              <a:rPr lang="en-IN" sz="1400" dirty="0"/>
              <a:t>[18] Z. Zhu and I. </a:t>
            </a:r>
            <a:r>
              <a:rPr lang="en-IN" sz="1400" dirty="0" err="1"/>
              <a:t>Brilakis</a:t>
            </a:r>
            <a:r>
              <a:rPr lang="en-IN" sz="1400" dirty="0"/>
              <a:t>, "Concrete column recognition in images and videos," J. </a:t>
            </a:r>
            <a:r>
              <a:rPr lang="en-IN" sz="1400" dirty="0" err="1"/>
              <a:t>Comput</a:t>
            </a:r>
            <a:r>
              <a:rPr lang="en-IN" sz="1400" dirty="0"/>
              <a:t>. Civil Eng., vol. 24, no. 6, pp. 478–487, Nov. 2010, </a:t>
            </a:r>
            <a:r>
              <a:rPr lang="en-IN" sz="1400" dirty="0" err="1"/>
              <a:t>doi</a:t>
            </a:r>
            <a:r>
              <a:rPr lang="en-IN" sz="1400" dirty="0"/>
              <a:t>: 10.1061/(</a:t>
            </a:r>
            <a:r>
              <a:rPr lang="en-IN" sz="1400" dirty="0" err="1"/>
              <a:t>asce</a:t>
            </a:r>
            <a:r>
              <a:rPr lang="en-IN" sz="1400" dirty="0"/>
              <a:t>)cp.1943- 5487.0000053. </a:t>
            </a:r>
          </a:p>
          <a:p>
            <a:r>
              <a:rPr lang="en-IN" sz="1400" dirty="0"/>
              <a:t>[19] I. P. T. Weerasinghe and J. Y. </a:t>
            </a:r>
            <a:r>
              <a:rPr lang="en-IN" sz="1400" dirty="0" err="1"/>
              <a:t>Ruwanpura</a:t>
            </a:r>
            <a:r>
              <a:rPr lang="en-IN" sz="1400" dirty="0"/>
              <a:t>, "Automated data acquisition system to assess construction worker performance," in Construction Res. </a:t>
            </a:r>
            <a:r>
              <a:rPr lang="en-IN" sz="1400" dirty="0" err="1"/>
              <a:t>Congr</a:t>
            </a:r>
            <a:r>
              <a:rPr lang="en-IN" sz="1400" dirty="0"/>
              <a:t>. 2009 Building Sustain. Future, Seattle, Washington, 2009, pp. 61–70. </a:t>
            </a:r>
          </a:p>
          <a:p>
            <a:r>
              <a:rPr lang="en-IN" sz="1400" dirty="0"/>
              <a:t>[20] J. Gong, C. H. Caldas, and C. Gordon, "Learning and classifying actions of construction workers and equipment using Bag-of-Video-Feature-Words and Bayesian network models," Adv. Eng. Inform., vol. 25, no. 4, pp. 771–782, 2011/10 2011, </a:t>
            </a:r>
            <a:r>
              <a:rPr lang="en-IN" sz="1400" dirty="0" err="1"/>
              <a:t>doi</a:t>
            </a:r>
            <a:r>
              <a:rPr lang="en-IN" sz="1400" dirty="0"/>
              <a:t>: 10.1016/j.aei.2011.06.002. </a:t>
            </a:r>
          </a:p>
          <a:p>
            <a:r>
              <a:rPr lang="en-IN" sz="1400" dirty="0"/>
              <a:t>[21] C. Chen, Z. Zhu, and A. Hammad, "Automated excavators activity recognition and productivity analysis from construction site surveillance videos," Automat. Construction, vol. 110, p. 103045, Feb. 2020, </a:t>
            </a:r>
            <a:r>
              <a:rPr lang="en-IN" sz="1400" dirty="0" err="1"/>
              <a:t>doi</a:t>
            </a:r>
            <a:r>
              <a:rPr lang="en-IN" sz="1400" dirty="0"/>
              <a:t>: 10.1016/j.autcon.2019.103045. </a:t>
            </a:r>
          </a:p>
          <a:p>
            <a:r>
              <a:rPr lang="en-IN" sz="1400" dirty="0"/>
              <a:t>[22] S. Zheng, X. Chai, X. An, and L. Li, "Railway track gauge inspection method based on computer vision," in 2012 IEEE Int. Conf. Mechatronics Automat., Chengdu, China, Aug. 5–8, 2012, pp. 1292–1296. </a:t>
            </a:r>
          </a:p>
          <a:p>
            <a:r>
              <a:rPr lang="en-IN" sz="1400" dirty="0"/>
              <a:t>[23] R. K. W. Vithanage, C. S. Harrison, and A. K. M. DeSilva, "Importance and applications of robotic and autonomous systems (RAS) in railway maintenance sector: A review," Computers, vol. 8, no. 3, p. 56, Jul. 2019, </a:t>
            </a:r>
            <a:r>
              <a:rPr lang="en-IN" sz="1400" dirty="0" err="1"/>
              <a:t>doi</a:t>
            </a:r>
            <a:r>
              <a:rPr lang="en-IN" sz="1400" dirty="0"/>
              <a:t>: 10.3390/computers8030056.</a:t>
            </a:r>
          </a:p>
          <a:p>
            <a:r>
              <a:rPr lang="en-IN" sz="1400" dirty="0"/>
              <a:t> [24] A. Zaman, B. Ren, and X. Liu, "Artificial </a:t>
            </a:r>
            <a:r>
              <a:rPr lang="en-IN" sz="1400" dirty="0" err="1"/>
              <a:t>intelligenceaided</a:t>
            </a:r>
            <a:r>
              <a:rPr lang="en-IN" sz="1400" dirty="0"/>
              <a:t> automated detection of railroad trespassing," Transp. Res. Rec. J. Transp. Res. Board, vol. 2673, no. 7, pp. 25–37, May 2019, </a:t>
            </a:r>
            <a:r>
              <a:rPr lang="en-IN" sz="1400" dirty="0" err="1"/>
              <a:t>doi</a:t>
            </a:r>
            <a:r>
              <a:rPr lang="en-IN" sz="1400" dirty="0"/>
              <a:t>: 10.1177/0361198119846468.</a:t>
            </a:r>
          </a:p>
          <a:p>
            <a:endParaRPr lang="en-IN" sz="1400" dirty="0"/>
          </a:p>
        </p:txBody>
      </p:sp>
    </p:spTree>
    <p:extLst>
      <p:ext uri="{BB962C8B-B14F-4D97-AF65-F5344CB8AC3E}">
        <p14:creationId xmlns:p14="http://schemas.microsoft.com/office/powerpoint/2010/main" val="29220435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1748EA07-A8AE-4050-90B8-4B8B8E9E0FA4}"/>
              </a:ext>
            </a:extLst>
          </p:cNvPr>
          <p:cNvPicPr>
            <a:picLocks noGrp="1" noChangeAspect="1"/>
          </p:cNvPicPr>
          <p:nvPr>
            <p:ph type="pic" sz="quarter" idx="10"/>
          </p:nvPr>
        </p:nvPicPr>
        <p:blipFill>
          <a:blip r:embed="rId2"/>
          <a:srcRect l="12" r="12"/>
          <a:stretch>
            <a:fillRect/>
          </a:stretch>
        </p:blipFill>
        <p:spPr/>
      </p:pic>
      <p:sp>
        <p:nvSpPr>
          <p:cNvPr id="3" name="TextBox 2">
            <a:extLst>
              <a:ext uri="{FF2B5EF4-FFF2-40B4-BE49-F238E27FC236}">
                <a16:creationId xmlns:a16="http://schemas.microsoft.com/office/drawing/2014/main" id="{94C87336-C48F-4EC3-BC56-014490EEC1CA}"/>
              </a:ext>
            </a:extLst>
          </p:cNvPr>
          <p:cNvSpPr txBox="1"/>
          <p:nvPr/>
        </p:nvSpPr>
        <p:spPr>
          <a:xfrm>
            <a:off x="570451" y="520117"/>
            <a:ext cx="10914077" cy="5693866"/>
          </a:xfrm>
          <a:prstGeom prst="rect">
            <a:avLst/>
          </a:prstGeom>
          <a:noFill/>
        </p:spPr>
        <p:txBody>
          <a:bodyPr wrap="square" rtlCol="0">
            <a:spAutoFit/>
          </a:bodyPr>
          <a:lstStyle/>
          <a:p>
            <a:r>
              <a:rPr lang="en-IN" sz="1400" dirty="0"/>
              <a:t>[25] Y. Wu, Y. Qin, Z. Wang, X. Ma, and Z. Cao, "Densely pyramidal residual network for UAV-based railway images dehazing," Neurocomputing, vol. 371, pp. 124– 136, Jan. 2020, </a:t>
            </a:r>
            <a:r>
              <a:rPr lang="en-IN" sz="1400" dirty="0" err="1"/>
              <a:t>doi</a:t>
            </a:r>
            <a:r>
              <a:rPr lang="en-IN" sz="1400" dirty="0"/>
              <a:t>: 10.1016/j.neucom.2019.06.076.</a:t>
            </a:r>
          </a:p>
          <a:p>
            <a:r>
              <a:rPr lang="en-IN" sz="1400" dirty="0"/>
              <a:t>[26] S. Ma, L. Gao, X. Liu, and J. Lin, "Deep learning for track quality evaluation of high-speed railway based on vehicle-body vibration prediction," IEEE Access, vol. 7, pp. 185099–185107, Mar. 2019, </a:t>
            </a:r>
            <a:r>
              <a:rPr lang="en-IN" sz="1400" dirty="0" err="1"/>
              <a:t>doi</a:t>
            </a:r>
            <a:r>
              <a:rPr lang="en-IN" sz="1400" dirty="0"/>
              <a:t>: 10.1109/access.2019.2960537. </a:t>
            </a:r>
          </a:p>
          <a:p>
            <a:r>
              <a:rPr lang="en-IN" sz="1400" dirty="0"/>
              <a:t>[27] A. K. Singh, A. Swarup, A. Agarwal, and D. Singh, "Vision based rail track extraction and monitoring through drone imagery," ICT Express, vol. 5, no. 4, pp. 250–255, Dec. 2019, </a:t>
            </a:r>
            <a:r>
              <a:rPr lang="en-IN" sz="1400" dirty="0" err="1"/>
              <a:t>doi</a:t>
            </a:r>
            <a:r>
              <a:rPr lang="en-IN" sz="1400" dirty="0"/>
              <a:t>: 10.1016/j.icte.2017.11.010. </a:t>
            </a:r>
          </a:p>
          <a:p>
            <a:r>
              <a:rPr lang="en-IN" sz="1400" dirty="0"/>
              <a:t>[28] M. </a:t>
            </a:r>
            <a:r>
              <a:rPr lang="en-IN" sz="1400" dirty="0" err="1"/>
              <a:t>Banić</a:t>
            </a:r>
            <a:r>
              <a:rPr lang="en-IN" sz="1400" dirty="0"/>
              <a:t>, A. </a:t>
            </a:r>
            <a:r>
              <a:rPr lang="en-IN" sz="1400" dirty="0" err="1"/>
              <a:t>Miltenović</a:t>
            </a:r>
            <a:r>
              <a:rPr lang="en-IN" sz="1400" dirty="0"/>
              <a:t>, M. Pavlović, and I. </a:t>
            </a:r>
            <a:r>
              <a:rPr lang="en-IN" sz="1400" dirty="0" err="1"/>
              <a:t>Ćirić</a:t>
            </a:r>
            <a:r>
              <a:rPr lang="en-IN" sz="1400" dirty="0"/>
              <a:t>, "Intelligent machine vision based railway infrastructure inspection and monitoring using UAV," </a:t>
            </a:r>
            <a:r>
              <a:rPr lang="en-IN" sz="1400" dirty="0" err="1"/>
              <a:t>Facta</a:t>
            </a:r>
            <a:r>
              <a:rPr lang="en-IN" sz="1400" dirty="0"/>
              <a:t> Universitatis Ser. Mech. Eng., vol. 17, no. 3, pp. 357–364, Nov. 2019, </a:t>
            </a:r>
            <a:r>
              <a:rPr lang="en-IN" sz="1400" dirty="0" err="1"/>
              <a:t>doi</a:t>
            </a:r>
            <a:r>
              <a:rPr lang="en-IN" sz="1400" dirty="0"/>
              <a:t>: 10.22190/fume190507041b. </a:t>
            </a:r>
          </a:p>
          <a:p>
            <a:r>
              <a:rPr lang="en-IN" sz="1400" dirty="0"/>
              <a:t>[29] H. Alawad and S. Kaewunruen, "Wireless sensor networks: Toward smarter railway stations," Infrastructures, vol. 3, no. 3, p. 24, Jul. 2018, </a:t>
            </a:r>
            <a:r>
              <a:rPr lang="en-IN" sz="1400" dirty="0" err="1"/>
              <a:t>doi</a:t>
            </a:r>
            <a:r>
              <a:rPr lang="en-IN" sz="1400" dirty="0"/>
              <a:t>: 10.3390/infrastructures3030024. </a:t>
            </a:r>
          </a:p>
          <a:p>
            <a:r>
              <a:rPr lang="en-IN" sz="1400" dirty="0"/>
              <a:t>[30] J. Liu, T. Li, P. </a:t>
            </a:r>
            <a:r>
              <a:rPr lang="en-IN" sz="1400" dirty="0" err="1"/>
              <a:t>Xie</a:t>
            </a:r>
            <a:r>
              <a:rPr lang="en-IN" sz="1400" dirty="0"/>
              <a:t>, S. Du, F. Teng, and X. Yang, "Urban big data fusion based on deep learning: An overview," Inf. Fusion, vol. 53, pp. 123–133, Jan. 2020, </a:t>
            </a:r>
            <a:r>
              <a:rPr lang="en-IN" sz="1400" dirty="0" err="1"/>
              <a:t>doi</a:t>
            </a:r>
            <a:r>
              <a:rPr lang="en-IN" sz="1400" dirty="0"/>
              <a:t>: 10.1016/j.inffus.2019.06.016. </a:t>
            </a:r>
          </a:p>
          <a:p>
            <a:r>
              <a:rPr lang="en-IN" sz="1400" dirty="0"/>
              <a:t>[31] P. McMahon, T. Zhang, and R. Dwight, "Requirements for big data adoption for railway asset management," IEEE Access, vol. 8, pp. 15543–15564, Jan. 2020, </a:t>
            </a:r>
            <a:r>
              <a:rPr lang="en-IN" sz="1400" dirty="0" err="1"/>
              <a:t>doi</a:t>
            </a:r>
            <a:r>
              <a:rPr lang="en-IN" sz="1400" dirty="0"/>
              <a:t>: 10.1109/access.2020.2967436. </a:t>
            </a:r>
          </a:p>
          <a:p>
            <a:r>
              <a:rPr lang="en-IN" sz="1400" dirty="0"/>
              <a:t>[32] P. Fraga-Lamas, T. M. Fernández-</a:t>
            </a:r>
            <a:r>
              <a:rPr lang="en-IN" sz="1400" dirty="0" err="1"/>
              <a:t>Caramés</a:t>
            </a:r>
            <a:r>
              <a:rPr lang="en-IN" sz="1400" dirty="0"/>
              <a:t>, and L. </a:t>
            </a:r>
            <a:r>
              <a:rPr lang="en-IN" sz="1400" dirty="0" err="1"/>
              <a:t>Castedo</a:t>
            </a:r>
            <a:r>
              <a:rPr lang="en-IN" sz="1400" dirty="0"/>
              <a:t>, "Towards the internet of smart trains: A review on industrial </a:t>
            </a:r>
            <a:r>
              <a:rPr lang="en-IN" sz="1400" dirty="0" err="1"/>
              <a:t>iot</a:t>
            </a:r>
            <a:r>
              <a:rPr lang="en-IN" sz="1400" dirty="0"/>
              <a:t>-connected railways," Sensors, vol. 17, no. 6, p. 1457, Jun. 2017, </a:t>
            </a:r>
            <a:r>
              <a:rPr lang="en-IN" sz="1400" dirty="0" err="1"/>
              <a:t>doi</a:t>
            </a:r>
            <a:r>
              <a:rPr lang="en-IN" sz="1400" dirty="0"/>
              <a:t>: 10.3390/s17061457. </a:t>
            </a:r>
          </a:p>
          <a:p>
            <a:r>
              <a:rPr lang="en-IN" sz="1400" dirty="0"/>
              <a:t>[33] M. </a:t>
            </a:r>
            <a:r>
              <a:rPr lang="en-IN" sz="1400" dirty="0" err="1"/>
              <a:t>Takikawa</a:t>
            </a:r>
            <a:r>
              <a:rPr lang="en-IN" sz="1400" dirty="0"/>
              <a:t>, "Innovation in railway maintenance utilizing information and communication technology (smart maintenance initiative)," Japan Railway &amp; Transit Review, no. 67, pp. 22–35, Mar. 2016. [Online].Available: http://www.ejrcf.or.jp/jrtr/jrtr67/pdf/22-35.pdf </a:t>
            </a:r>
          </a:p>
          <a:p>
            <a:r>
              <a:rPr lang="en-IN" sz="1400" dirty="0"/>
              <a:t>[34] D. </a:t>
            </a:r>
            <a:r>
              <a:rPr lang="en-IN" sz="1400" dirty="0" err="1"/>
              <a:t>Xie</a:t>
            </a:r>
            <a:r>
              <a:rPr lang="en-IN" sz="1400" dirty="0"/>
              <a:t>, L. Zhang, and L. Bai, "Deep learning in visual computing and signal processing," Appl. </a:t>
            </a:r>
            <a:r>
              <a:rPr lang="en-IN" sz="1400" dirty="0" err="1"/>
              <a:t>Comput</a:t>
            </a:r>
            <a:r>
              <a:rPr lang="en-IN" sz="1400" dirty="0"/>
              <a:t>. </a:t>
            </a:r>
            <a:r>
              <a:rPr lang="en-IN" sz="1400" dirty="0" err="1"/>
              <a:t>Intell</a:t>
            </a:r>
            <a:r>
              <a:rPr lang="en-IN" sz="1400" dirty="0"/>
              <a:t>. Soft </a:t>
            </a:r>
            <a:r>
              <a:rPr lang="en-IN" sz="1400" dirty="0" err="1"/>
              <a:t>Comput</a:t>
            </a:r>
            <a:r>
              <a:rPr lang="en-IN" sz="1400" dirty="0"/>
              <a:t>., vol. 2017, p. 1320780, Feb. 2017, </a:t>
            </a:r>
            <a:r>
              <a:rPr lang="en-IN" sz="1400" dirty="0" err="1"/>
              <a:t>doi</a:t>
            </a:r>
            <a:r>
              <a:rPr lang="en-IN" sz="1400" dirty="0"/>
              <a:t>: 10.1155/2017/1320780. </a:t>
            </a:r>
          </a:p>
          <a:p>
            <a:r>
              <a:rPr lang="en-IN" sz="1400" dirty="0"/>
              <a:t>[35] D. Yu and L. Deng, "Deep learning and its applications to signal and information processing [exploratory DSP]," IEEE Signal Process. Mag., vol. 28, no. 1, pp. 145–154, Jan. 2011, </a:t>
            </a:r>
            <a:r>
              <a:rPr lang="en-IN" sz="1400" dirty="0" err="1"/>
              <a:t>doi</a:t>
            </a:r>
            <a:r>
              <a:rPr lang="en-IN" sz="1400" dirty="0"/>
              <a:t>: 10.1109/msp.2010.939038. </a:t>
            </a:r>
          </a:p>
          <a:p>
            <a:r>
              <a:rPr lang="en-IN" sz="1400" dirty="0"/>
              <a:t>[36] O. Abdel-Hamid, A. Mohamed, H. Jiang, and G. Penn, "Applying Convolutional Neural Networks concepts to hybrid NN-HMM model for speech recognition," in 2012 IEEE Int. Conf. </a:t>
            </a:r>
            <a:r>
              <a:rPr lang="en-IN" sz="1400" dirty="0" err="1"/>
              <a:t>Acoust</a:t>
            </a:r>
            <a:r>
              <a:rPr lang="en-IN" sz="1400" dirty="0"/>
              <a:t>. Speech Signal Process. (ICASSP), Kyoto, Japan, Mar. 25–30, 2012, pp. 4277– 4280. </a:t>
            </a:r>
          </a:p>
          <a:p>
            <a:r>
              <a:rPr lang="en-IN" sz="1400" dirty="0"/>
              <a:t>[37] H. C. Shin et al., "Deep convolutional neural networks for computer-aided detection: CNN architectures, dataset characteristics and transfer learning," IEEE Trans. Med. Imaging, vol. 35, no. 5, pp. 1285–1298, 2016, </a:t>
            </a:r>
            <a:r>
              <a:rPr lang="en-IN" sz="1400" dirty="0" err="1"/>
              <a:t>doi</a:t>
            </a:r>
            <a:r>
              <a:rPr lang="en-IN" sz="1400" dirty="0"/>
              <a:t>: 10.1109/TMI.2016.2528162. </a:t>
            </a:r>
          </a:p>
        </p:txBody>
      </p:sp>
    </p:spTree>
    <p:extLst>
      <p:ext uri="{BB962C8B-B14F-4D97-AF65-F5344CB8AC3E}">
        <p14:creationId xmlns:p14="http://schemas.microsoft.com/office/powerpoint/2010/main" val="488061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297819" y="167372"/>
            <a:ext cx="5251450" cy="489854"/>
          </a:xfrm>
        </p:spPr>
        <p:txBody>
          <a:bodyPr>
            <a:noAutofit/>
          </a:bodyPr>
          <a:lstStyle/>
          <a:p>
            <a:r>
              <a:rPr lang="en-US" sz="3600" dirty="0"/>
              <a:t>Literature Review</a:t>
            </a:r>
          </a:p>
        </p:txBody>
      </p:sp>
      <p:pic>
        <p:nvPicPr>
          <p:cNvPr id="13" name="Picture Placeholder 12" descr="close up of computer on top of table against a brick wall">
            <a:extLst>
              <a:ext uri="{FF2B5EF4-FFF2-40B4-BE49-F238E27FC236}">
                <a16:creationId xmlns:a16="http://schemas.microsoft.com/office/drawing/2014/main" id="{90BB9493-60B4-4B89-89CE-E1F8BF6C4D12}"/>
              </a:ext>
            </a:extLst>
          </p:cNvPr>
          <p:cNvPicPr>
            <a:picLocks noGrp="1" noChangeAspect="1"/>
          </p:cNvPicPr>
          <p:nvPr>
            <p:ph type="pic" sz="quarter" idx="13"/>
          </p:nvPr>
        </p:nvPicPr>
        <p:blipFill rotWithShape="1">
          <a:blip r:embed="rId2" cstate="email">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l="20370" r="20370"/>
          <a:stretch/>
        </p:blipFill>
        <p:spPr/>
      </p:pic>
      <p:sp>
        <p:nvSpPr>
          <p:cNvPr id="5" name="Text Placeholder 4">
            <a:extLst>
              <a:ext uri="{FF2B5EF4-FFF2-40B4-BE49-F238E27FC236}">
                <a16:creationId xmlns:a16="http://schemas.microsoft.com/office/drawing/2014/main" id="{AF9B872F-6332-408E-9135-B871F0C90C00}"/>
              </a:ext>
            </a:extLst>
          </p:cNvPr>
          <p:cNvSpPr>
            <a:spLocks noGrp="1"/>
          </p:cNvSpPr>
          <p:nvPr>
            <p:ph type="body" idx="1"/>
          </p:nvPr>
        </p:nvSpPr>
        <p:spPr>
          <a:xfrm>
            <a:off x="5998472" y="866753"/>
            <a:ext cx="5648325" cy="365125"/>
          </a:xfrm>
        </p:spPr>
        <p:txBody>
          <a:bodyPr/>
          <a:lstStyle/>
          <a:p>
            <a:r>
              <a:rPr lang="en-US" spc="300" dirty="0"/>
              <a:t>Lets deep dive into it</a:t>
            </a:r>
          </a:p>
        </p:txBody>
      </p:sp>
      <p:sp>
        <p:nvSpPr>
          <p:cNvPr id="2" name="Slide Number Placeholder 1">
            <a:extLst>
              <a:ext uri="{FF2B5EF4-FFF2-40B4-BE49-F238E27FC236}">
                <a16:creationId xmlns:a16="http://schemas.microsoft.com/office/drawing/2014/main" id="{948DD8A0-BD53-4DBF-949B-0D64D12DADA9}"/>
              </a:ext>
            </a:extLst>
          </p:cNvPr>
          <p:cNvSpPr>
            <a:spLocks noGrp="1"/>
          </p:cNvSpPr>
          <p:nvPr>
            <p:ph type="sldNum" sz="quarter" idx="12"/>
          </p:nvPr>
        </p:nvSpPr>
        <p:spPr/>
        <p:txBody>
          <a:bodyPr/>
          <a:lstStyle/>
          <a:p>
            <a:fld id="{8C2E478F-E849-4A8C-AF1F-CBCC78A7CBFA}" type="slidenum">
              <a:rPr lang="en-US" smtClean="0"/>
              <a:t>4</a:t>
            </a:fld>
            <a:endParaRPr lang="en-US" dirty="0"/>
          </a:p>
        </p:txBody>
      </p:sp>
      <p:sp>
        <p:nvSpPr>
          <p:cNvPr id="4" name="TextBox 3">
            <a:extLst>
              <a:ext uri="{FF2B5EF4-FFF2-40B4-BE49-F238E27FC236}">
                <a16:creationId xmlns:a16="http://schemas.microsoft.com/office/drawing/2014/main" id="{E7397992-877B-4A42-AE4D-CBA5A54F5232}"/>
              </a:ext>
            </a:extLst>
          </p:cNvPr>
          <p:cNvSpPr txBox="1"/>
          <p:nvPr/>
        </p:nvSpPr>
        <p:spPr>
          <a:xfrm>
            <a:off x="5553513" y="1789271"/>
            <a:ext cx="6439704" cy="1231106"/>
          </a:xfrm>
          <a:prstGeom prst="rect">
            <a:avLst/>
          </a:prstGeom>
          <a:noFill/>
        </p:spPr>
        <p:txBody>
          <a:bodyPr wrap="square" rtlCol="0">
            <a:spAutoFit/>
          </a:bodyPr>
          <a:lstStyle/>
          <a:p>
            <a:pPr algn="just"/>
            <a:r>
              <a:rPr lang="en-IN" dirty="0">
                <a:solidFill>
                  <a:srgbClr val="000000"/>
                </a:solidFill>
                <a:latin typeface="Calibri" panose="020F0502020204030204" pitchFamily="34" charset="0"/>
              </a:rPr>
              <a:t>[Shah] employed color-based background subtraction to detect moving objects. They use color, motion and size-based features to track those objects. Tracked objects are classified into people, a group of people or a vehicle</a:t>
            </a:r>
            <a:r>
              <a:rPr lang="en-IN" sz="2000" dirty="0"/>
              <a:t>. </a:t>
            </a:r>
          </a:p>
        </p:txBody>
      </p:sp>
      <p:sp>
        <p:nvSpPr>
          <p:cNvPr id="14" name="TextBox 13">
            <a:extLst>
              <a:ext uri="{FF2B5EF4-FFF2-40B4-BE49-F238E27FC236}">
                <a16:creationId xmlns:a16="http://schemas.microsoft.com/office/drawing/2014/main" id="{E47EE9E5-E662-4A6A-A51A-BAD3AE47770A}"/>
              </a:ext>
            </a:extLst>
          </p:cNvPr>
          <p:cNvSpPr txBox="1"/>
          <p:nvPr/>
        </p:nvSpPr>
        <p:spPr>
          <a:xfrm>
            <a:off x="5043881" y="3738553"/>
            <a:ext cx="6949336" cy="1754326"/>
          </a:xfrm>
          <a:prstGeom prst="rect">
            <a:avLst/>
          </a:prstGeom>
          <a:noFill/>
        </p:spPr>
        <p:txBody>
          <a:bodyPr wrap="square">
            <a:spAutoFit/>
          </a:bodyPr>
          <a:lstStyle/>
          <a:p>
            <a:pPr marL="0" algn="just" rtl="0" eaLnBrk="1" latinLnBrk="0" hangingPunct="1">
              <a:spcBef>
                <a:spcPts val="0"/>
              </a:spcBef>
              <a:spcAft>
                <a:spcPts val="0"/>
              </a:spcAft>
            </a:pPr>
            <a:r>
              <a:rPr lang="en-IN" sz="1800" kern="1200" dirty="0">
                <a:solidFill>
                  <a:srgbClr val="000000"/>
                </a:solidFill>
                <a:effectLst/>
                <a:latin typeface="Calibri" panose="020F0502020204030204" pitchFamily="34" charset="0"/>
                <a:ea typeface="+mn-ea"/>
                <a:cs typeface="+mn-cs"/>
              </a:rPr>
              <a:t>[</a:t>
            </a:r>
            <a:r>
              <a:rPr lang="en-IN" sz="1800" kern="1200" dirty="0" err="1">
                <a:solidFill>
                  <a:srgbClr val="000000"/>
                </a:solidFill>
                <a:effectLst/>
                <a:latin typeface="Calibri" panose="020F0502020204030204" pitchFamily="34" charset="0"/>
                <a:ea typeface="+mn-ea"/>
                <a:cs typeface="+mn-cs"/>
              </a:rPr>
              <a:t>Salmane</a:t>
            </a:r>
            <a:r>
              <a:rPr lang="en-IN" sz="1800" kern="1200" dirty="0">
                <a:solidFill>
                  <a:srgbClr val="000000"/>
                </a:solidFill>
                <a:effectLst/>
                <a:latin typeface="Calibri" panose="020F0502020204030204" pitchFamily="34" charset="0"/>
                <a:ea typeface="+mn-ea"/>
                <a:cs typeface="+mn-cs"/>
              </a:rPr>
              <a:t>] proposed a multistage system that uses frame-based background subtraction for moving object detection. However, moving objects are not discriminated into train, vehicle or persons as would be required for trespassing detection. Further, as noticed by Zhang even though the system is expected to run in real time, no information regarding the speed of the algorithm is reported. </a:t>
            </a:r>
            <a:endParaRPr lang="en-IN" dirty="0">
              <a:effectLst/>
            </a:endParaRPr>
          </a:p>
        </p:txBody>
      </p:sp>
    </p:spTree>
    <p:extLst>
      <p:ext uri="{BB962C8B-B14F-4D97-AF65-F5344CB8AC3E}">
        <p14:creationId xmlns:p14="http://schemas.microsoft.com/office/powerpoint/2010/main" val="3249148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F396221-E68B-4460-B472-95F0B42F83AE}"/>
              </a:ext>
            </a:extLst>
          </p:cNvPr>
          <p:cNvSpPr/>
          <p:nvPr/>
        </p:nvSpPr>
        <p:spPr>
          <a:xfrm>
            <a:off x="1450847" y="35751"/>
            <a:ext cx="9290304" cy="4466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Slide Number Placeholder 2">
            <a:extLst>
              <a:ext uri="{FF2B5EF4-FFF2-40B4-BE49-F238E27FC236}">
                <a16:creationId xmlns:a16="http://schemas.microsoft.com/office/drawing/2014/main" id="{D2ED873A-B0D5-4B1C-A422-D8A50D70CFAE}"/>
              </a:ext>
            </a:extLst>
          </p:cNvPr>
          <p:cNvSpPr>
            <a:spLocks noGrp="1"/>
          </p:cNvSpPr>
          <p:nvPr>
            <p:ph type="sldNum" sz="quarter" idx="11"/>
          </p:nvPr>
        </p:nvSpPr>
        <p:spPr/>
        <p:txBody>
          <a:bodyPr/>
          <a:lstStyle/>
          <a:p>
            <a:fld id="{8C2E478F-E849-4A8C-AF1F-CBCC78A7CBFA}" type="slidenum">
              <a:rPr lang="en-US" smtClean="0"/>
              <a:t>5</a:t>
            </a:fld>
            <a:endParaRPr lang="en-US" dirty="0"/>
          </a:p>
        </p:txBody>
      </p:sp>
      <p:graphicFrame>
        <p:nvGraphicFramePr>
          <p:cNvPr id="5" name="Table 4">
            <a:extLst>
              <a:ext uri="{FF2B5EF4-FFF2-40B4-BE49-F238E27FC236}">
                <a16:creationId xmlns:a16="http://schemas.microsoft.com/office/drawing/2014/main" id="{E282F7C4-C94C-4B4A-911D-08CA7F24D453}"/>
              </a:ext>
            </a:extLst>
          </p:cNvPr>
          <p:cNvGraphicFramePr>
            <a:graphicFrameLocks noGrp="1"/>
          </p:cNvGraphicFramePr>
          <p:nvPr/>
        </p:nvGraphicFramePr>
        <p:xfrm>
          <a:off x="0" y="620526"/>
          <a:ext cx="12192000" cy="6237474"/>
        </p:xfrm>
        <a:graphic>
          <a:graphicData uri="http://schemas.openxmlformats.org/drawingml/2006/table">
            <a:tbl>
              <a:tblPr firstRow="1" firstCol="1" bandRow="1">
                <a:tableStyleId>{5C22544A-7EE6-4342-B048-85BDC9FD1C3A}</a:tableStyleId>
              </a:tblPr>
              <a:tblGrid>
                <a:gridCol w="686858">
                  <a:extLst>
                    <a:ext uri="{9D8B030D-6E8A-4147-A177-3AD203B41FA5}">
                      <a16:colId xmlns:a16="http://schemas.microsoft.com/office/drawing/2014/main" val="161912223"/>
                    </a:ext>
                  </a:extLst>
                </a:gridCol>
                <a:gridCol w="1719451">
                  <a:extLst>
                    <a:ext uri="{9D8B030D-6E8A-4147-A177-3AD203B41FA5}">
                      <a16:colId xmlns:a16="http://schemas.microsoft.com/office/drawing/2014/main" val="2181328573"/>
                    </a:ext>
                  </a:extLst>
                </a:gridCol>
                <a:gridCol w="2112930">
                  <a:extLst>
                    <a:ext uri="{9D8B030D-6E8A-4147-A177-3AD203B41FA5}">
                      <a16:colId xmlns:a16="http://schemas.microsoft.com/office/drawing/2014/main" val="2881571222"/>
                    </a:ext>
                  </a:extLst>
                </a:gridCol>
                <a:gridCol w="1295022">
                  <a:extLst>
                    <a:ext uri="{9D8B030D-6E8A-4147-A177-3AD203B41FA5}">
                      <a16:colId xmlns:a16="http://schemas.microsoft.com/office/drawing/2014/main" val="87512785"/>
                    </a:ext>
                  </a:extLst>
                </a:gridCol>
                <a:gridCol w="3028208">
                  <a:extLst>
                    <a:ext uri="{9D8B030D-6E8A-4147-A177-3AD203B41FA5}">
                      <a16:colId xmlns:a16="http://schemas.microsoft.com/office/drawing/2014/main" val="2593495048"/>
                    </a:ext>
                  </a:extLst>
                </a:gridCol>
                <a:gridCol w="3349531">
                  <a:extLst>
                    <a:ext uri="{9D8B030D-6E8A-4147-A177-3AD203B41FA5}">
                      <a16:colId xmlns:a16="http://schemas.microsoft.com/office/drawing/2014/main" val="1026117813"/>
                    </a:ext>
                  </a:extLst>
                </a:gridCol>
              </a:tblGrid>
              <a:tr h="1039762">
                <a:tc>
                  <a:txBody>
                    <a:bodyPr/>
                    <a:lstStyle/>
                    <a:p>
                      <a:pPr marL="6350" indent="-6350" algn="l">
                        <a:lnSpc>
                          <a:spcPct val="107000"/>
                        </a:lnSpc>
                        <a:spcAft>
                          <a:spcPts val="565"/>
                        </a:spcAft>
                      </a:pPr>
                      <a:r>
                        <a:rPr lang="en-IN" sz="1800" dirty="0">
                          <a:effectLst/>
                        </a:rPr>
                        <a:t>YEAR </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dirty="0">
                          <a:effectLst/>
                        </a:rPr>
                        <a:t>AUTHOR </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dirty="0">
                          <a:effectLst/>
                        </a:rPr>
                        <a:t>PURPOSE </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dirty="0">
                          <a:effectLst/>
                        </a:rPr>
                        <a:t>TECHNIQUES USED </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LIMITATIONS</a:t>
                      </a:r>
                    </a:p>
                  </a:txBody>
                  <a:tcPr marL="68580" marR="40005" marT="5080" marB="0"/>
                </a:tc>
                <a:tc>
                  <a:txBody>
                    <a:bodyPr/>
                    <a:lstStyle/>
                    <a:p>
                      <a:pPr marL="6350" indent="-6350" algn="l">
                        <a:lnSpc>
                          <a:spcPct val="107000"/>
                        </a:lnSpc>
                        <a:spcAft>
                          <a:spcPts val="565"/>
                        </a:spcAft>
                      </a:pPr>
                      <a:r>
                        <a:rPr lang="en-IN" sz="18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ADVANTAGES (A)/</a:t>
                      </a:r>
                    </a:p>
                    <a:p>
                      <a:pPr marL="6350" indent="-6350" algn="l">
                        <a:lnSpc>
                          <a:spcPct val="107000"/>
                        </a:lnSpc>
                        <a:spcAft>
                          <a:spcPts val="565"/>
                        </a:spcAft>
                      </a:pPr>
                      <a:r>
                        <a:rPr lang="en-IN" sz="18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DISADVANTAGES (D)</a:t>
                      </a:r>
                    </a:p>
                  </a:txBody>
                  <a:tcPr marL="68580" marR="40005" marT="5080" marB="0"/>
                </a:tc>
                <a:extLst>
                  <a:ext uri="{0D108BD9-81ED-4DB2-BD59-A6C34878D82A}">
                    <a16:rowId xmlns:a16="http://schemas.microsoft.com/office/drawing/2014/main" val="3973921789"/>
                  </a:ext>
                </a:extLst>
              </a:tr>
              <a:tr h="2751431">
                <a:tc>
                  <a:txBody>
                    <a:bodyPr/>
                    <a:lstStyle/>
                    <a:p>
                      <a:pPr marL="6350" indent="-6350" algn="l">
                        <a:lnSpc>
                          <a:spcPct val="107000"/>
                        </a:lnSpc>
                        <a:spcAft>
                          <a:spcPts val="565"/>
                        </a:spcAft>
                      </a:pPr>
                      <a:r>
                        <a:rPr lang="en-IN" sz="1800" dirty="0">
                          <a:effectLst/>
                        </a:rPr>
                        <a:t>2020</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dirty="0"/>
                        <a:t>Hamad Alawad , Sakdirat Kaewunruen , Min An</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marR="29210" indent="-6350" algn="l">
                        <a:lnSpc>
                          <a:spcPct val="107000"/>
                        </a:lnSpc>
                        <a:spcAft>
                          <a:spcPts val="565"/>
                        </a:spcAft>
                      </a:pPr>
                      <a:r>
                        <a:rPr lang="en-IN" dirty="0"/>
                        <a:t>A deep learning approach towards railway safety risk assessment</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tabLst>
                          <a:tab pos="1010920" algn="r"/>
                        </a:tabLst>
                      </a:pPr>
                      <a:r>
                        <a:rPr lang="en-IN" sz="1800" dirty="0">
                          <a:effectLst/>
                        </a:rPr>
                        <a:t>Deep learning, CNN</a:t>
                      </a:r>
                    </a:p>
                  </a:txBody>
                  <a:tcPr marL="68580" marR="40005" marT="5080" marB="0"/>
                </a:tc>
                <a:tc>
                  <a:txBody>
                    <a:bodyPr/>
                    <a:lstStyle/>
                    <a:p>
                      <a:r>
                        <a:rPr lang="en-IN" sz="1800" b="0" i="0" u="none" strike="noStrike" kern="1200" baseline="0" dirty="0">
                          <a:solidFill>
                            <a:schemeClr val="dk1"/>
                          </a:solidFill>
                          <a:latin typeface="+mn-lt"/>
                          <a:ea typeface="+mn-ea"/>
                          <a:cs typeface="+mn-cs"/>
                        </a:rPr>
                        <a:t>The data (both images and videos) collected from the web require intensive cleaning. The variety of sources imposes many constraints, images with poor quality and obstructed vision (to the point that the targets cannot be seen) must be removed. </a:t>
                      </a:r>
                      <a:endParaRPr lang="en-IN" sz="1100" b="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r>
                        <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A - Railway </a:t>
                      </a:r>
                      <a:r>
                        <a:rPr lang="en-IN" sz="1800" b="0" i="0" u="none" strike="noStrike" kern="1200" baseline="0" dirty="0">
                          <a:solidFill>
                            <a:schemeClr val="dk1"/>
                          </a:solidFill>
                          <a:latin typeface="+mn-lt"/>
                          <a:ea typeface="+mn-ea"/>
                          <a:cs typeface="+mn-cs"/>
                        </a:rPr>
                        <a:t>stations feature dynamic and complex conditions.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kern="1200" baseline="0" dirty="0">
                          <a:solidFill>
                            <a:schemeClr val="dk1"/>
                          </a:solidFill>
                          <a:effectLst/>
                          <a:latin typeface="+mn-lt"/>
                          <a:ea typeface="+mn-ea"/>
                          <a:cs typeface="+mn-cs"/>
                        </a:rPr>
                        <a:t>D - </a:t>
                      </a:r>
                      <a:r>
                        <a:rPr lang="en-IN" sz="1800" b="0" i="0" kern="1200" dirty="0">
                          <a:solidFill>
                            <a:schemeClr val="dk1"/>
                          </a:solidFill>
                          <a:effectLst/>
                          <a:latin typeface="+mn-lt"/>
                          <a:ea typeface="+mn-ea"/>
                          <a:cs typeface="+mn-cs"/>
                        </a:rPr>
                        <a:t>A Convolutional neural network is significantly slower due to an operation such as maxpool.</a:t>
                      </a:r>
                    </a:p>
                    <a:p>
                      <a:endPar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extLst>
                  <a:ext uri="{0D108BD9-81ED-4DB2-BD59-A6C34878D82A}">
                    <a16:rowId xmlns:a16="http://schemas.microsoft.com/office/drawing/2014/main" val="1078590572"/>
                  </a:ext>
                </a:extLst>
              </a:tr>
              <a:tr h="2446281">
                <a:tc>
                  <a:txBody>
                    <a:bodyPr/>
                    <a:lstStyle/>
                    <a:p>
                      <a:pPr marL="6350" indent="-6350" algn="l">
                        <a:lnSpc>
                          <a:spcPct val="107000"/>
                        </a:lnSpc>
                        <a:spcAft>
                          <a:spcPts val="565"/>
                        </a:spcAft>
                      </a:pPr>
                      <a:r>
                        <a:rPr lang="en-IN" sz="1800" dirty="0">
                          <a:effectLst/>
                        </a:rPr>
                        <a:t>2019</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b="0" i="0" u="none" strike="noStrike" kern="1200" baseline="0" dirty="0">
                          <a:solidFill>
                            <a:schemeClr val="dk1"/>
                          </a:solidFill>
                          <a:latin typeface="+mn-lt"/>
                          <a:ea typeface="+mn-ea"/>
                          <a:cs typeface="+mn-cs"/>
                        </a:rPr>
                        <a:t>Muzammil Bashir, Elke A. Rundensteiner, Ramoza Ahsan</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r>
                        <a:rPr lang="en-IN" sz="1800" b="0" i="0" u="none" strike="noStrike" kern="1200" baseline="0" dirty="0">
                          <a:solidFill>
                            <a:schemeClr val="dk1"/>
                          </a:solidFill>
                          <a:latin typeface="+mn-lt"/>
                          <a:ea typeface="+mn-ea"/>
                          <a:cs typeface="+mn-cs"/>
                        </a:rPr>
                        <a:t>A deep learning approach to trespassing detection</a:t>
                      </a:r>
                    </a:p>
                    <a:p>
                      <a:r>
                        <a:rPr lang="en-IN" sz="1800" b="0" i="0" u="none" strike="noStrike" kern="1200" baseline="0" dirty="0">
                          <a:solidFill>
                            <a:schemeClr val="dk1"/>
                          </a:solidFill>
                          <a:latin typeface="+mn-lt"/>
                          <a:ea typeface="+mn-ea"/>
                          <a:cs typeface="+mn-cs"/>
                        </a:rPr>
                        <a:t>using video surveillance data</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Deep learning, CNN, ARTS, CV, Video Surveillance</a:t>
                      </a:r>
                    </a:p>
                  </a:txBody>
                  <a:tcPr marL="68580" marR="40005" marT="5080" marB="0"/>
                </a:tc>
                <a:tc>
                  <a:txBody>
                    <a:bodyPr/>
                    <a:lstStyle/>
                    <a:p>
                      <a:r>
                        <a:rPr lang="en-IN" sz="1800" b="0" i="0" u="none" strike="noStrike" kern="1200" baseline="0" dirty="0">
                          <a:solidFill>
                            <a:schemeClr val="dk1"/>
                          </a:solidFill>
                          <a:latin typeface="+mn-lt"/>
                          <a:ea typeface="+mn-ea"/>
                          <a:cs typeface="+mn-cs"/>
                        </a:rPr>
                        <a:t>These deep learning-based methods, while effective, are known to be computationally expensive and time consuming, especially when applied to a large volume of surveillance data.</a:t>
                      </a:r>
                      <a:endPar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r>
                        <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A - </a:t>
                      </a:r>
                      <a:r>
                        <a:rPr lang="en-IN" sz="1800" b="0" i="0" u="none" strike="noStrike" kern="1200" baseline="0" dirty="0">
                          <a:solidFill>
                            <a:schemeClr val="dk1"/>
                          </a:solidFill>
                          <a:latin typeface="+mn-lt"/>
                          <a:ea typeface="+mn-ea"/>
                          <a:cs typeface="+mn-cs"/>
                        </a:rPr>
                        <a:t>The resulting dual-stage ARTS architecture represents a flexible</a:t>
                      </a:r>
                    </a:p>
                    <a:p>
                      <a:r>
                        <a:rPr lang="en-IN" sz="1800" b="0" i="0" u="none" strike="noStrike" kern="1200" baseline="0" dirty="0">
                          <a:solidFill>
                            <a:schemeClr val="dk1"/>
                          </a:solidFill>
                          <a:latin typeface="+mn-lt"/>
                          <a:ea typeface="+mn-ea"/>
                          <a:cs typeface="+mn-cs"/>
                        </a:rPr>
                        <a:t>solution capable of trading-off accuracy with computational time.</a:t>
                      </a:r>
                    </a:p>
                    <a:p>
                      <a:r>
                        <a:rPr lang="en-IN" sz="1800" b="0" i="0" u="none" strike="noStrike" kern="1200" baseline="0" dirty="0">
                          <a:solidFill>
                            <a:schemeClr val="dk1"/>
                          </a:solidFill>
                          <a:effectLst/>
                          <a:latin typeface="+mn-lt"/>
                          <a:ea typeface="+mn-ea"/>
                          <a:cs typeface="+mn-cs"/>
                        </a:rPr>
                        <a:t>D - </a:t>
                      </a:r>
                      <a:r>
                        <a:rPr lang="en-IN" sz="1800" b="0" i="0" kern="1200" dirty="0">
                          <a:solidFill>
                            <a:schemeClr val="dk1"/>
                          </a:solidFill>
                          <a:effectLst/>
                          <a:latin typeface="+mn-lt"/>
                          <a:ea typeface="+mn-ea"/>
                          <a:cs typeface="+mn-cs"/>
                        </a:rPr>
                        <a:t> User must provide good image.</a:t>
                      </a:r>
                      <a:r>
                        <a:rPr lang="en-IN" sz="1800" b="1" i="0" kern="1200" dirty="0">
                          <a:solidFill>
                            <a:schemeClr val="dk1"/>
                          </a:solidFill>
                          <a:effectLst/>
                          <a:latin typeface="+mn-lt"/>
                          <a:ea typeface="+mn-ea"/>
                          <a:cs typeface="+mn-cs"/>
                        </a:rPr>
                        <a:t> </a:t>
                      </a:r>
                      <a:r>
                        <a:rPr lang="en-IN" sz="1800" b="0" i="0" kern="1200" dirty="0">
                          <a:solidFill>
                            <a:schemeClr val="dk1"/>
                          </a:solidFill>
                          <a:effectLst/>
                          <a:latin typeface="+mn-lt"/>
                          <a:ea typeface="+mn-ea"/>
                          <a:cs typeface="+mn-cs"/>
                        </a:rPr>
                        <a:t>System will not work properly with damaged image.</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p>
                      <a:endPar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extLst>
                  <a:ext uri="{0D108BD9-81ED-4DB2-BD59-A6C34878D82A}">
                    <a16:rowId xmlns:a16="http://schemas.microsoft.com/office/drawing/2014/main" val="1629656786"/>
                  </a:ext>
                </a:extLst>
              </a:tr>
            </a:tbl>
          </a:graphicData>
        </a:graphic>
      </p:graphicFrame>
      <p:sp>
        <p:nvSpPr>
          <p:cNvPr id="7" name="Rectangle 1">
            <a:extLst>
              <a:ext uri="{FF2B5EF4-FFF2-40B4-BE49-F238E27FC236}">
                <a16:creationId xmlns:a16="http://schemas.microsoft.com/office/drawing/2014/main" id="{B415829C-1EF2-4D6A-87FC-C78DCDC90853}"/>
              </a:ext>
            </a:extLst>
          </p:cNvPr>
          <p:cNvSpPr>
            <a:spLocks noChangeArrowheads="1"/>
          </p:cNvSpPr>
          <p:nvPr/>
        </p:nvSpPr>
        <p:spPr bwMode="auto">
          <a:xfrm>
            <a:off x="4224338" y="3734126"/>
            <a:ext cx="20104576"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8" name="TextBox 7">
            <a:extLst>
              <a:ext uri="{FF2B5EF4-FFF2-40B4-BE49-F238E27FC236}">
                <a16:creationId xmlns:a16="http://schemas.microsoft.com/office/drawing/2014/main" id="{F2F8A47D-56C7-4069-A67B-B4F0FFA87075}"/>
              </a:ext>
            </a:extLst>
          </p:cNvPr>
          <p:cNvSpPr txBox="1"/>
          <p:nvPr/>
        </p:nvSpPr>
        <p:spPr>
          <a:xfrm>
            <a:off x="2091368" y="-33322"/>
            <a:ext cx="8009262" cy="584775"/>
          </a:xfrm>
          <a:prstGeom prst="rect">
            <a:avLst/>
          </a:prstGeom>
          <a:noFill/>
        </p:spPr>
        <p:txBody>
          <a:bodyPr wrap="square" rtlCol="0">
            <a:spAutoFit/>
          </a:bodyPr>
          <a:lstStyle/>
          <a:p>
            <a:pPr algn="ctr"/>
            <a:r>
              <a:rPr lang="en-IN" sz="3200" dirty="0">
                <a:solidFill>
                  <a:schemeClr val="bg1"/>
                </a:solidFill>
              </a:rPr>
              <a:t>PAPERS REVIEW</a:t>
            </a:r>
          </a:p>
        </p:txBody>
      </p:sp>
    </p:spTree>
    <p:extLst>
      <p:ext uri="{BB962C8B-B14F-4D97-AF65-F5344CB8AC3E}">
        <p14:creationId xmlns:p14="http://schemas.microsoft.com/office/powerpoint/2010/main" val="22615027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2ED873A-B0D5-4B1C-A422-D8A50D70CFAE}"/>
              </a:ext>
            </a:extLst>
          </p:cNvPr>
          <p:cNvSpPr>
            <a:spLocks noGrp="1"/>
          </p:cNvSpPr>
          <p:nvPr>
            <p:ph type="sldNum" sz="quarter" idx="11"/>
          </p:nvPr>
        </p:nvSpPr>
        <p:spPr/>
        <p:txBody>
          <a:bodyPr/>
          <a:lstStyle/>
          <a:p>
            <a:fld id="{8C2E478F-E849-4A8C-AF1F-CBCC78A7CBFA}" type="slidenum">
              <a:rPr lang="en-US" smtClean="0"/>
              <a:t>6</a:t>
            </a:fld>
            <a:endParaRPr lang="en-US" dirty="0"/>
          </a:p>
        </p:txBody>
      </p:sp>
      <p:graphicFrame>
        <p:nvGraphicFramePr>
          <p:cNvPr id="5" name="Table 4">
            <a:extLst>
              <a:ext uri="{FF2B5EF4-FFF2-40B4-BE49-F238E27FC236}">
                <a16:creationId xmlns:a16="http://schemas.microsoft.com/office/drawing/2014/main" id="{E282F7C4-C94C-4B4A-911D-08CA7F24D453}"/>
              </a:ext>
            </a:extLst>
          </p:cNvPr>
          <p:cNvGraphicFramePr>
            <a:graphicFrameLocks noGrp="1"/>
          </p:cNvGraphicFramePr>
          <p:nvPr/>
        </p:nvGraphicFramePr>
        <p:xfrm>
          <a:off x="0" y="54943"/>
          <a:ext cx="12192000" cy="6748113"/>
        </p:xfrm>
        <a:graphic>
          <a:graphicData uri="http://schemas.openxmlformats.org/drawingml/2006/table">
            <a:tbl>
              <a:tblPr firstRow="1" firstCol="1" bandRow="1">
                <a:tableStyleId>{5C22544A-7EE6-4342-B048-85BDC9FD1C3A}</a:tableStyleId>
              </a:tblPr>
              <a:tblGrid>
                <a:gridCol w="658368">
                  <a:extLst>
                    <a:ext uri="{9D8B030D-6E8A-4147-A177-3AD203B41FA5}">
                      <a16:colId xmlns:a16="http://schemas.microsoft.com/office/drawing/2014/main" val="161912223"/>
                    </a:ext>
                  </a:extLst>
                </a:gridCol>
                <a:gridCol w="1901952">
                  <a:extLst>
                    <a:ext uri="{9D8B030D-6E8A-4147-A177-3AD203B41FA5}">
                      <a16:colId xmlns:a16="http://schemas.microsoft.com/office/drawing/2014/main" val="2181328573"/>
                    </a:ext>
                  </a:extLst>
                </a:gridCol>
                <a:gridCol w="1564005">
                  <a:extLst>
                    <a:ext uri="{9D8B030D-6E8A-4147-A177-3AD203B41FA5}">
                      <a16:colId xmlns:a16="http://schemas.microsoft.com/office/drawing/2014/main" val="2881571222"/>
                    </a:ext>
                  </a:extLst>
                </a:gridCol>
                <a:gridCol w="1657350">
                  <a:extLst>
                    <a:ext uri="{9D8B030D-6E8A-4147-A177-3AD203B41FA5}">
                      <a16:colId xmlns:a16="http://schemas.microsoft.com/office/drawing/2014/main" val="87512785"/>
                    </a:ext>
                  </a:extLst>
                </a:gridCol>
                <a:gridCol w="3381375">
                  <a:extLst>
                    <a:ext uri="{9D8B030D-6E8A-4147-A177-3AD203B41FA5}">
                      <a16:colId xmlns:a16="http://schemas.microsoft.com/office/drawing/2014/main" val="2593495048"/>
                    </a:ext>
                  </a:extLst>
                </a:gridCol>
                <a:gridCol w="3028950">
                  <a:extLst>
                    <a:ext uri="{9D8B030D-6E8A-4147-A177-3AD203B41FA5}">
                      <a16:colId xmlns:a16="http://schemas.microsoft.com/office/drawing/2014/main" val="276614019"/>
                    </a:ext>
                  </a:extLst>
                </a:gridCol>
              </a:tblGrid>
              <a:tr h="390959">
                <a:tc>
                  <a:txBody>
                    <a:bodyPr/>
                    <a:lstStyle/>
                    <a:p>
                      <a:pPr marL="6350" indent="-6350" algn="l">
                        <a:lnSpc>
                          <a:spcPct val="107000"/>
                        </a:lnSpc>
                        <a:spcAft>
                          <a:spcPts val="565"/>
                        </a:spcAft>
                      </a:pPr>
                      <a:r>
                        <a:rPr lang="en-IN" sz="1800" dirty="0">
                          <a:effectLst/>
                        </a:rPr>
                        <a:t>YEAR </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dirty="0">
                          <a:effectLst/>
                        </a:rPr>
                        <a:t>AUTHOR </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dirty="0">
                          <a:effectLst/>
                        </a:rPr>
                        <a:t>PURPOSE </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dirty="0">
                          <a:effectLst/>
                        </a:rPr>
                        <a:t>TECHNIQUES USED </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LIMITATIONS</a:t>
                      </a:r>
                    </a:p>
                  </a:txBody>
                  <a:tcPr marL="68580" marR="40005" marT="5080" marB="0"/>
                </a:tc>
                <a:tc>
                  <a:txBody>
                    <a:bodyPr/>
                    <a:lstStyle/>
                    <a:p>
                      <a:pPr marL="6350" indent="-6350" algn="l">
                        <a:lnSpc>
                          <a:spcPct val="107000"/>
                        </a:lnSpc>
                        <a:spcAft>
                          <a:spcPts val="565"/>
                        </a:spcAft>
                      </a:pPr>
                      <a:r>
                        <a:rPr lang="en-IN" sz="18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ADVANTAGES (A)/</a:t>
                      </a:r>
                    </a:p>
                    <a:p>
                      <a:pPr marL="6350" indent="-6350" algn="l">
                        <a:lnSpc>
                          <a:spcPct val="107000"/>
                        </a:lnSpc>
                        <a:spcAft>
                          <a:spcPts val="565"/>
                        </a:spcAft>
                      </a:pPr>
                      <a:r>
                        <a:rPr lang="en-IN" sz="18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DISADVANTAGES (D)</a:t>
                      </a:r>
                    </a:p>
                  </a:txBody>
                  <a:tcPr marL="68580" marR="40005" marT="5080" marB="0"/>
                </a:tc>
                <a:extLst>
                  <a:ext uri="{0D108BD9-81ED-4DB2-BD59-A6C34878D82A}">
                    <a16:rowId xmlns:a16="http://schemas.microsoft.com/office/drawing/2014/main" val="3973921789"/>
                  </a:ext>
                </a:extLst>
              </a:tr>
              <a:tr h="2342127">
                <a:tc>
                  <a:txBody>
                    <a:bodyPr/>
                    <a:lstStyle/>
                    <a:p>
                      <a:pPr marL="6350" indent="-6350" algn="l">
                        <a:lnSpc>
                          <a:spcPct val="107000"/>
                        </a:lnSpc>
                        <a:spcAft>
                          <a:spcPts val="565"/>
                        </a:spcAft>
                      </a:pPr>
                      <a:r>
                        <a:rPr lang="en-IN" sz="1800" dirty="0">
                          <a:effectLst/>
                        </a:rPr>
                        <a:t>2021</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r>
                        <a:rPr lang="en-IN" sz="1800" b="0" i="0" u="none" strike="noStrike" kern="1200" baseline="0" dirty="0">
                          <a:solidFill>
                            <a:schemeClr val="dk1"/>
                          </a:solidFill>
                          <a:latin typeface="+mn-lt"/>
                          <a:ea typeface="+mn-ea"/>
                          <a:cs typeface="+mn-cs"/>
                        </a:rPr>
                        <a:t>Huy Hoang Nguyen, </a:t>
                      </a:r>
                    </a:p>
                    <a:p>
                      <a:r>
                        <a:rPr lang="en-IN" sz="1800" b="0" i="0" u="none" strike="noStrike" kern="1200" baseline="0" dirty="0">
                          <a:solidFill>
                            <a:schemeClr val="dk1"/>
                          </a:solidFill>
                          <a:latin typeface="+mn-lt"/>
                          <a:ea typeface="+mn-ea"/>
                          <a:cs typeface="+mn-cs"/>
                        </a:rPr>
                        <a:t>Thi Nhung Ta, Ngoc Cuong Nguyen, Van Truong Bui,</a:t>
                      </a:r>
                    </a:p>
                    <a:p>
                      <a:r>
                        <a:rPr lang="en-IN" sz="1800" b="0" i="0" u="none" strike="noStrike" kern="1200" baseline="0" dirty="0">
                          <a:solidFill>
                            <a:schemeClr val="dk1"/>
                          </a:solidFill>
                          <a:latin typeface="+mn-lt"/>
                          <a:ea typeface="+mn-ea"/>
                          <a:cs typeface="+mn-cs"/>
                        </a:rPr>
                        <a:t>Hung Manh Pham, </a:t>
                      </a:r>
                    </a:p>
                    <a:p>
                      <a:r>
                        <a:rPr lang="en-IN" sz="1800" b="0" i="0" u="none" strike="noStrike" kern="1200" baseline="0" dirty="0">
                          <a:solidFill>
                            <a:schemeClr val="dk1"/>
                          </a:solidFill>
                          <a:latin typeface="+mn-lt"/>
                          <a:ea typeface="+mn-ea"/>
                          <a:cs typeface="+mn-cs"/>
                        </a:rPr>
                        <a:t>Duc Minh Nguyen </a:t>
                      </a:r>
                    </a:p>
                    <a:p>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r>
                        <a:rPr lang="en-IN" sz="1800" b="0" i="0" u="none" strike="noStrike" kern="1200" baseline="0" dirty="0">
                          <a:solidFill>
                            <a:schemeClr val="dk1"/>
                          </a:solidFill>
                          <a:latin typeface="+mn-lt"/>
                          <a:ea typeface="+mn-ea"/>
                          <a:cs typeface="+mn-cs"/>
                        </a:rPr>
                        <a:t>YOLO Based Real-Time Human Detection for Smart Video Surveillance at the Edge</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tabLst>
                          <a:tab pos="1010920" algn="r"/>
                        </a:tabLst>
                      </a:pPr>
                      <a:r>
                        <a:rPr lang="en-IN" sz="1800" dirty="0">
                          <a:effectLst/>
                        </a:rPr>
                        <a:t>YOLO, SSD, SPP, </a:t>
                      </a:r>
                    </a:p>
                    <a:p>
                      <a:pPr marL="6350" indent="-6350" algn="l">
                        <a:lnSpc>
                          <a:spcPct val="107000"/>
                        </a:lnSpc>
                        <a:spcAft>
                          <a:spcPts val="565"/>
                        </a:spcAft>
                        <a:tabLst>
                          <a:tab pos="1010920" algn="r"/>
                        </a:tabLst>
                      </a:pPr>
                      <a:r>
                        <a:rPr lang="en-IN" sz="1800" dirty="0">
                          <a:effectLst/>
                        </a:rPr>
                        <a:t>L-CNN</a:t>
                      </a:r>
                    </a:p>
                  </a:txBody>
                  <a:tcPr marL="68580" marR="40005" marT="5080" marB="0"/>
                </a:tc>
                <a:tc>
                  <a:txBody>
                    <a:bodyPr/>
                    <a:lstStyle/>
                    <a:p>
                      <a:pPr marL="6350" marR="0" lvl="0" indent="-6350" algn="l" defTabSz="914400" rtl="0" eaLnBrk="1" fontAlgn="auto" latinLnBrk="0" hangingPunct="1">
                        <a:lnSpc>
                          <a:spcPct val="107000"/>
                        </a:lnSpc>
                        <a:spcBef>
                          <a:spcPts val="0"/>
                        </a:spcBef>
                        <a:spcAft>
                          <a:spcPts val="510"/>
                        </a:spcAft>
                        <a:buClrTx/>
                        <a:buSzTx/>
                        <a:buFontTx/>
                        <a:buNone/>
                        <a:tabLst/>
                        <a:defRPr/>
                      </a:pPr>
                      <a:r>
                        <a:rPr lang="en-IN" sz="1800" b="0" i="0" u="none" strike="noStrike" kern="1200" baseline="0" dirty="0">
                          <a:solidFill>
                            <a:schemeClr val="dk1"/>
                          </a:solidFill>
                          <a:latin typeface="+mn-lt"/>
                          <a:ea typeface="+mn-ea"/>
                          <a:cs typeface="+mn-cs"/>
                        </a:rPr>
                        <a:t>The high detection rates, deep learning methods with edge devices in order to detect human objects. However, with high computation costs, it is challenging to apply these methods on resource limited edge.</a:t>
                      </a:r>
                      <a:endParaRPr lang="en-IN" sz="1600" b="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10"/>
                        </a:spcAft>
                      </a:pPr>
                      <a:r>
                        <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A - </a:t>
                      </a:r>
                      <a:r>
                        <a:rPr lang="en-IN" sz="1800" dirty="0">
                          <a:solidFill>
                            <a:srgbClr val="000000"/>
                          </a:solidFill>
                          <a:effectLst/>
                          <a:latin typeface="+mn-lt"/>
                          <a:ea typeface="Times New Roman" panose="02020603050405020304" pitchFamily="18" charset="0"/>
                          <a:cs typeface="Mangal" panose="02040503050203030202" pitchFamily="18" charset="0"/>
                        </a:rPr>
                        <a:t>High Detection Rate in Deep Learning</a:t>
                      </a:r>
                    </a:p>
                    <a:p>
                      <a:r>
                        <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D - </a:t>
                      </a:r>
                      <a:r>
                        <a:rPr lang="en-IN" sz="1800" b="0" i="0" u="none" strike="noStrike" kern="1200" baseline="0" dirty="0">
                          <a:solidFill>
                            <a:schemeClr val="dk1"/>
                          </a:solidFill>
                          <a:effectLst/>
                          <a:latin typeface="+mn-lt"/>
                          <a:ea typeface="+mn-ea"/>
                          <a:cs typeface="+mn-cs"/>
                        </a:rPr>
                        <a:t>W</a:t>
                      </a:r>
                      <a:r>
                        <a:rPr lang="en-IN" sz="1800" b="0" i="0" u="none" strike="noStrike" kern="1200" baseline="0" dirty="0">
                          <a:solidFill>
                            <a:schemeClr val="dk1"/>
                          </a:solidFill>
                          <a:latin typeface="+mn-lt"/>
                          <a:ea typeface="+mn-ea"/>
                          <a:cs typeface="+mn-cs"/>
                        </a:rPr>
                        <a:t>hen a system needs to handle vast numbers of cameras at the same time, the system needs a high processing speed and configuration must be powerful. </a:t>
                      </a:r>
                      <a:endPar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extLst>
                  <a:ext uri="{0D108BD9-81ED-4DB2-BD59-A6C34878D82A}">
                    <a16:rowId xmlns:a16="http://schemas.microsoft.com/office/drawing/2014/main" val="1078590572"/>
                  </a:ext>
                </a:extLst>
              </a:tr>
              <a:tr h="1750648">
                <a:tc>
                  <a:txBody>
                    <a:bodyPr/>
                    <a:lstStyle/>
                    <a:p>
                      <a:pPr marL="6350" indent="-6350" algn="l">
                        <a:lnSpc>
                          <a:spcPct val="107000"/>
                        </a:lnSpc>
                        <a:spcAft>
                          <a:spcPts val="565"/>
                        </a:spcAft>
                      </a:pPr>
                      <a:r>
                        <a:rPr lang="en-IN" sz="1800" dirty="0">
                          <a:effectLst/>
                        </a:rPr>
                        <a:t>2020</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b="0" i="0" u="none" strike="noStrike" kern="1200" baseline="0" dirty="0">
                          <a:solidFill>
                            <a:schemeClr val="dk1"/>
                          </a:solidFill>
                          <a:latin typeface="+mn-lt"/>
                          <a:ea typeface="+mn-ea"/>
                          <a:cs typeface="+mn-cs"/>
                        </a:rPr>
                        <a:t>Mohit Pandiya, Sayonee Dassani, Dr. Mangalraj P</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r>
                        <a:rPr lang="en-IN" sz="1800" b="0" i="0" u="none" strike="noStrike" kern="1200" baseline="0" dirty="0">
                          <a:solidFill>
                            <a:schemeClr val="dk1"/>
                          </a:solidFill>
                          <a:latin typeface="+mn-lt"/>
                          <a:ea typeface="+mn-ea"/>
                          <a:cs typeface="+mn-cs"/>
                        </a:rPr>
                        <a:t>Analysis of Deep Learning Architectures for Object</a:t>
                      </a:r>
                    </a:p>
                    <a:p>
                      <a:r>
                        <a:rPr lang="en-IN" sz="1800" b="0" i="0" u="none" strike="noStrike" kern="1200" baseline="0" dirty="0">
                          <a:solidFill>
                            <a:schemeClr val="dk1"/>
                          </a:solidFill>
                          <a:latin typeface="+mn-lt"/>
                          <a:ea typeface="+mn-ea"/>
                          <a:cs typeface="+mn-cs"/>
                        </a:rPr>
                        <a:t>Detection - A Critical Review</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r>
                        <a:rPr lang="en-IN" sz="1800" b="0" i="0" u="none" strike="noStrike" kern="1200" baseline="0" dirty="0">
                          <a:solidFill>
                            <a:schemeClr val="dk1"/>
                          </a:solidFill>
                          <a:latin typeface="+mn-lt"/>
                          <a:ea typeface="+mn-ea"/>
                          <a:cs typeface="+mn-cs"/>
                        </a:rPr>
                        <a:t>Deep Learning, Object Detection, Optimal,</a:t>
                      </a:r>
                    </a:p>
                    <a:p>
                      <a:r>
                        <a:rPr lang="en-IN" sz="1800" b="0" i="0" u="none" strike="noStrike" kern="1200" baseline="0" dirty="0">
                          <a:solidFill>
                            <a:schemeClr val="dk1"/>
                          </a:solidFill>
                          <a:latin typeface="+mn-lt"/>
                          <a:ea typeface="+mn-ea"/>
                          <a:cs typeface="+mn-cs"/>
                        </a:rPr>
                        <a:t>Comparison, CNN</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r>
                        <a:rPr lang="en-IN" sz="1800" b="0" i="0" u="none" strike="noStrike" kern="1200" baseline="0" dirty="0">
                          <a:solidFill>
                            <a:schemeClr val="dk1"/>
                          </a:solidFill>
                          <a:latin typeface="+mn-lt"/>
                          <a:ea typeface="+mn-ea"/>
                          <a:cs typeface="+mn-cs"/>
                        </a:rPr>
                        <a:t>The various CV techniques suffer from major challenges such as ambiguity, accuracy, speed, etc. CV algorithms face problems when classifying between two similar looking classes causing ambiguity.</a:t>
                      </a:r>
                      <a:endPar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r>
                        <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A - </a:t>
                      </a:r>
                      <a:r>
                        <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Through analysis we look into every aspects with proper statistical methods</a:t>
                      </a:r>
                    </a:p>
                    <a:p>
                      <a:r>
                        <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D - </a:t>
                      </a:r>
                      <a:r>
                        <a:rPr lang="en-IN" sz="1800" b="0" i="0" u="none" strike="noStrike" kern="1200" baseline="0" dirty="0">
                          <a:solidFill>
                            <a:schemeClr val="dk1"/>
                          </a:solidFill>
                          <a:latin typeface="+mn-lt"/>
                          <a:ea typeface="+mn-ea"/>
                          <a:cs typeface="+mn-cs"/>
                        </a:rPr>
                        <a:t>Vanishing gradient problem may occurs when training deep CNNs.</a:t>
                      </a:r>
                      <a:endPar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extLst>
                  <a:ext uri="{0D108BD9-81ED-4DB2-BD59-A6C34878D82A}">
                    <a16:rowId xmlns:a16="http://schemas.microsoft.com/office/drawing/2014/main" val="1629656786"/>
                  </a:ext>
                </a:extLst>
              </a:tr>
              <a:tr h="2000081">
                <a:tc>
                  <a:txBody>
                    <a:bodyPr/>
                    <a:lstStyle/>
                    <a:p>
                      <a:pPr marL="6350" indent="-6350" algn="l">
                        <a:lnSpc>
                          <a:spcPct val="107000"/>
                        </a:lnSpc>
                        <a:spcAft>
                          <a:spcPts val="565"/>
                        </a:spcAft>
                      </a:pPr>
                      <a:r>
                        <a:rPr lang="en-IN" sz="1800" dirty="0">
                          <a:solidFill>
                            <a:schemeClr val="bg1"/>
                          </a:solidFill>
                          <a:effectLst/>
                          <a:latin typeface="Times New Roman" panose="02020603050405020304" pitchFamily="18" charset="0"/>
                          <a:ea typeface="Times New Roman" panose="02020603050405020304" pitchFamily="18" charset="0"/>
                          <a:cs typeface="Mangal" panose="02040503050203030202" pitchFamily="18" charset="0"/>
                        </a:rPr>
                        <a:t>2020</a:t>
                      </a:r>
                    </a:p>
                  </a:txBody>
                  <a:tcPr marL="68580" marR="40005" marT="5080" marB="0"/>
                </a:tc>
                <a:tc>
                  <a:txBody>
                    <a:bodyPr/>
                    <a:lstStyle/>
                    <a:p>
                      <a:pPr marL="6350" indent="-6350" algn="l">
                        <a:lnSpc>
                          <a:spcPct val="107000"/>
                        </a:lnSpc>
                        <a:spcAft>
                          <a:spcPts val="565"/>
                        </a:spcAft>
                      </a:pPr>
                      <a:r>
                        <a:rPr lang="de-DE" sz="1800" b="0" i="0" u="none" strike="noStrike" kern="1200" baseline="0" dirty="0">
                          <a:solidFill>
                            <a:schemeClr val="dk1"/>
                          </a:solidFill>
                          <a:latin typeface="+mn-lt"/>
                          <a:ea typeface="+mn-ea"/>
                          <a:cs typeface="+mn-cs"/>
                        </a:rPr>
                        <a:t>Guangli Wu*, Zhenzhou Guo, Leiting Li, Chengxiang Wang</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r>
                        <a:rPr lang="en-IN" sz="1800" b="0" i="0" u="none" strike="noStrike" kern="1200" baseline="0" dirty="0">
                          <a:solidFill>
                            <a:schemeClr val="dk1"/>
                          </a:solidFill>
                          <a:latin typeface="+mn-lt"/>
                          <a:ea typeface="+mn-ea"/>
                          <a:cs typeface="+mn-cs"/>
                        </a:rPr>
                        <a:t>Video Abnormal Event Detection Based on CNN and LSTM</a:t>
                      </a:r>
                      <a:endParaRPr lang="en-IN" sz="1800" b="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pPr marL="6350" indent="-6350" algn="l">
                        <a:lnSpc>
                          <a:spcPct val="107000"/>
                        </a:lnSpc>
                        <a:spcAft>
                          <a:spcPts val="565"/>
                        </a:spcAft>
                      </a:pPr>
                      <a:r>
                        <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CNN, LSTM,</a:t>
                      </a:r>
                    </a:p>
                    <a:p>
                      <a:pPr marL="6350" indent="-6350" algn="l">
                        <a:lnSpc>
                          <a:spcPct val="107000"/>
                        </a:lnSpc>
                        <a:spcAft>
                          <a:spcPts val="565"/>
                        </a:spcAft>
                      </a:pPr>
                      <a:r>
                        <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TCNN-LSTM</a:t>
                      </a:r>
                    </a:p>
                  </a:txBody>
                  <a:tcPr marL="68580" marR="40005" marT="5080" marB="0"/>
                </a:tc>
                <a:tc>
                  <a:txBody>
                    <a:bodyPr/>
                    <a:lstStyle/>
                    <a:p>
                      <a:r>
                        <a:rPr lang="en-IN" sz="1800" b="0" i="0" kern="1200" dirty="0">
                          <a:solidFill>
                            <a:schemeClr val="dk1"/>
                          </a:solidFill>
                          <a:effectLst/>
                          <a:latin typeface="+mn-lt"/>
                          <a:ea typeface="+mn-ea"/>
                          <a:cs typeface="+mn-cs"/>
                        </a:rPr>
                        <a:t>The main difficulty of this task lies</a:t>
                      </a:r>
                      <a:r>
                        <a:rPr lang="en-IN" sz="1800" b="1" i="0" kern="1200" dirty="0">
                          <a:solidFill>
                            <a:schemeClr val="dk1"/>
                          </a:solidFill>
                          <a:effectLst/>
                          <a:latin typeface="+mn-lt"/>
                          <a:ea typeface="+mn-ea"/>
                          <a:cs typeface="+mn-cs"/>
                        </a:rPr>
                        <a:t> in</a:t>
                      </a:r>
                      <a:r>
                        <a:rPr lang="en-IN" sz="1800" b="0" i="0" kern="1200" dirty="0">
                          <a:solidFill>
                            <a:schemeClr val="dk1"/>
                          </a:solidFill>
                          <a:effectLst/>
                          <a:latin typeface="+mn-lt"/>
                          <a:ea typeface="+mn-ea"/>
                          <a:cs typeface="+mn-cs"/>
                        </a:rPr>
                        <a:t> that there is only one class called “normal event”</a:t>
                      </a:r>
                      <a:r>
                        <a:rPr lang="en-IN" sz="1800" b="1" i="0" kern="1200" dirty="0">
                          <a:solidFill>
                            <a:schemeClr val="dk1"/>
                          </a:solidFill>
                          <a:effectLst/>
                          <a:latin typeface="+mn-lt"/>
                          <a:ea typeface="+mn-ea"/>
                          <a:cs typeface="+mn-cs"/>
                        </a:rPr>
                        <a:t> in</a:t>
                      </a:r>
                      <a:r>
                        <a:rPr lang="en-IN" sz="1800" b="0" i="0" kern="1200" dirty="0">
                          <a:solidFill>
                            <a:schemeClr val="dk1"/>
                          </a:solidFill>
                          <a:effectLst/>
                          <a:latin typeface="+mn-lt"/>
                          <a:ea typeface="+mn-ea"/>
                          <a:cs typeface="+mn-cs"/>
                        </a:rPr>
                        <a:t> training video sequences. </a:t>
                      </a:r>
                      <a:endPar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tc>
                  <a:txBody>
                    <a:bodyPr/>
                    <a:lstStyle/>
                    <a:p>
                      <a:r>
                        <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A - </a:t>
                      </a:r>
                      <a:r>
                        <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High detection precision, Low misdetection rate</a:t>
                      </a:r>
                    </a:p>
                    <a:p>
                      <a:r>
                        <a:rPr lang="en-IN" sz="16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D </a:t>
                      </a:r>
                      <a:r>
                        <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rPr>
                        <a:t>- </a:t>
                      </a:r>
                      <a:r>
                        <a:rPr lang="en-IN" sz="1800" b="0" i="0" u="none" strike="noStrike" kern="1200" baseline="0" dirty="0">
                          <a:solidFill>
                            <a:schemeClr val="dk1"/>
                          </a:solidFill>
                          <a:effectLst/>
                          <a:latin typeface="+mn-lt"/>
                          <a:ea typeface="+mn-ea"/>
                          <a:cs typeface="+mn-cs"/>
                        </a:rPr>
                        <a:t>T</a:t>
                      </a:r>
                      <a:r>
                        <a:rPr lang="en-IN" sz="1800" b="0" i="0" u="none" strike="noStrike" kern="1200" baseline="0" dirty="0">
                          <a:solidFill>
                            <a:schemeClr val="dk1"/>
                          </a:solidFill>
                          <a:latin typeface="+mn-lt"/>
                          <a:ea typeface="+mn-ea"/>
                          <a:cs typeface="+mn-cs"/>
                        </a:rPr>
                        <a:t>he noise of video will be increase due to the</a:t>
                      </a:r>
                    </a:p>
                    <a:p>
                      <a:r>
                        <a:rPr lang="en-IN" sz="1800" b="0" i="0" u="none" strike="noStrike" kern="1200" baseline="0" dirty="0">
                          <a:solidFill>
                            <a:schemeClr val="dk1"/>
                          </a:solidFill>
                          <a:latin typeface="+mn-lt"/>
                          <a:ea typeface="+mn-ea"/>
                          <a:cs typeface="+mn-cs"/>
                        </a:rPr>
                        <a:t>influence of light and rain, which will affect the detection of abnormal events in video.</a:t>
                      </a:r>
                      <a:endParaRPr lang="en-IN" sz="1800" dirty="0">
                        <a:solidFill>
                          <a:srgbClr val="000000"/>
                        </a:solidFill>
                        <a:effectLst/>
                        <a:latin typeface="Times New Roman" panose="02020603050405020304" pitchFamily="18" charset="0"/>
                        <a:ea typeface="Times New Roman" panose="02020603050405020304" pitchFamily="18" charset="0"/>
                        <a:cs typeface="Mangal" panose="02040503050203030202" pitchFamily="18" charset="0"/>
                      </a:endParaRPr>
                    </a:p>
                  </a:txBody>
                  <a:tcPr marL="68580" marR="40005" marT="5080" marB="0"/>
                </a:tc>
                <a:extLst>
                  <a:ext uri="{0D108BD9-81ED-4DB2-BD59-A6C34878D82A}">
                    <a16:rowId xmlns:a16="http://schemas.microsoft.com/office/drawing/2014/main" val="1088232009"/>
                  </a:ext>
                </a:extLst>
              </a:tr>
            </a:tbl>
          </a:graphicData>
        </a:graphic>
      </p:graphicFrame>
    </p:spTree>
    <p:extLst>
      <p:ext uri="{BB962C8B-B14F-4D97-AF65-F5344CB8AC3E}">
        <p14:creationId xmlns:p14="http://schemas.microsoft.com/office/powerpoint/2010/main" val="3750653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16E2A238-8FA6-4367-B8FC-EF2E55AD3DC4}"/>
              </a:ext>
            </a:extLst>
          </p:cNvPr>
          <p:cNvPicPr>
            <a:picLocks noChangeAspect="1"/>
          </p:cNvPicPr>
          <p:nvPr/>
        </p:nvPicPr>
        <p:blipFill>
          <a:blip r:embed="rId2"/>
          <a:stretch>
            <a:fillRect/>
          </a:stretch>
        </p:blipFill>
        <p:spPr>
          <a:xfrm>
            <a:off x="6462422" y="-18293"/>
            <a:ext cx="5729578" cy="3222887"/>
          </a:xfrm>
          <a:prstGeom prst="rect">
            <a:avLst/>
          </a:prstGeom>
        </p:spPr>
      </p:pic>
      <p:pic>
        <p:nvPicPr>
          <p:cNvPr id="15" name="Picture 14">
            <a:extLst>
              <a:ext uri="{FF2B5EF4-FFF2-40B4-BE49-F238E27FC236}">
                <a16:creationId xmlns:a16="http://schemas.microsoft.com/office/drawing/2014/main" id="{C540935A-8D61-4492-9DC2-86E2F761AF7F}"/>
              </a:ext>
            </a:extLst>
          </p:cNvPr>
          <p:cNvPicPr>
            <a:picLocks noChangeAspect="1"/>
          </p:cNvPicPr>
          <p:nvPr/>
        </p:nvPicPr>
        <p:blipFill>
          <a:blip r:embed="rId3"/>
          <a:stretch>
            <a:fillRect/>
          </a:stretch>
        </p:blipFill>
        <p:spPr>
          <a:xfrm>
            <a:off x="0" y="4460893"/>
            <a:ext cx="3464653" cy="2397107"/>
          </a:xfrm>
          <a:prstGeom prst="rect">
            <a:avLst/>
          </a:prstGeom>
        </p:spPr>
      </p:pic>
      <p:sp>
        <p:nvSpPr>
          <p:cNvPr id="2" name="Title 1">
            <a:extLst>
              <a:ext uri="{FF2B5EF4-FFF2-40B4-BE49-F238E27FC236}">
                <a16:creationId xmlns:a16="http://schemas.microsoft.com/office/drawing/2014/main" id="{90CEFE00-E302-4444-B91E-90BFB87C66A0}"/>
              </a:ext>
            </a:extLst>
          </p:cNvPr>
          <p:cNvSpPr>
            <a:spLocks noGrp="1"/>
          </p:cNvSpPr>
          <p:nvPr>
            <p:ph type="title"/>
          </p:nvPr>
        </p:nvSpPr>
        <p:spPr>
          <a:xfrm>
            <a:off x="805809" y="309101"/>
            <a:ext cx="4445001" cy="573989"/>
          </a:xfrm>
        </p:spPr>
        <p:txBody>
          <a:bodyPr/>
          <a:lstStyle/>
          <a:p>
            <a:r>
              <a:rPr lang="en-IN" sz="2800" b="1" dirty="0"/>
              <a:t>Existing System</a:t>
            </a:r>
          </a:p>
        </p:txBody>
      </p:sp>
      <p:sp>
        <p:nvSpPr>
          <p:cNvPr id="4" name="Slide Number Placeholder 3">
            <a:extLst>
              <a:ext uri="{FF2B5EF4-FFF2-40B4-BE49-F238E27FC236}">
                <a16:creationId xmlns:a16="http://schemas.microsoft.com/office/drawing/2014/main" id="{D2594567-F7B8-4068-B7D8-516BAD00085F}"/>
              </a:ext>
            </a:extLst>
          </p:cNvPr>
          <p:cNvSpPr>
            <a:spLocks noGrp="1"/>
          </p:cNvSpPr>
          <p:nvPr>
            <p:ph type="sldNum" sz="quarter" idx="4"/>
          </p:nvPr>
        </p:nvSpPr>
        <p:spPr/>
        <p:txBody>
          <a:bodyPr/>
          <a:lstStyle/>
          <a:p>
            <a:fld id="{8C2E478F-E849-4A8C-AF1F-CBCC78A7CBFA}" type="slidenum">
              <a:rPr lang="en-US" smtClean="0"/>
              <a:t>7</a:t>
            </a:fld>
            <a:endParaRPr lang="en-US" dirty="0"/>
          </a:p>
        </p:txBody>
      </p:sp>
      <p:sp>
        <p:nvSpPr>
          <p:cNvPr id="7" name="TextBox 6">
            <a:extLst>
              <a:ext uri="{FF2B5EF4-FFF2-40B4-BE49-F238E27FC236}">
                <a16:creationId xmlns:a16="http://schemas.microsoft.com/office/drawing/2014/main" id="{FF033181-3E22-4338-B0A8-CF728A72F398}"/>
              </a:ext>
            </a:extLst>
          </p:cNvPr>
          <p:cNvSpPr txBox="1"/>
          <p:nvPr/>
        </p:nvSpPr>
        <p:spPr>
          <a:xfrm>
            <a:off x="19330" y="1558315"/>
            <a:ext cx="6901587" cy="1200329"/>
          </a:xfrm>
          <a:prstGeom prst="rect">
            <a:avLst/>
          </a:prstGeom>
          <a:solidFill>
            <a:schemeClr val="accent3">
              <a:lumMod val="40000"/>
              <a:lumOff val="60000"/>
            </a:schemeClr>
          </a:solidFill>
        </p:spPr>
        <p:style>
          <a:lnRef idx="2">
            <a:schemeClr val="accent5"/>
          </a:lnRef>
          <a:fillRef idx="1">
            <a:schemeClr val="lt1"/>
          </a:fillRef>
          <a:effectRef idx="0">
            <a:schemeClr val="accent5"/>
          </a:effectRef>
          <a:fontRef idx="minor">
            <a:schemeClr val="dk1"/>
          </a:fontRef>
        </p:style>
        <p:txBody>
          <a:bodyPr wrap="square" rtlCol="0">
            <a:spAutoFit/>
          </a:bodyPr>
          <a:lstStyle/>
          <a:p>
            <a:r>
              <a:rPr lang="en-IN" dirty="0"/>
              <a:t>Tesla has already employed their self-driving cars, entirely driven by Machine Learning and Computer Vision at its core.</a:t>
            </a:r>
          </a:p>
          <a:p>
            <a:r>
              <a:rPr lang="en-IN" dirty="0"/>
              <a:t>Of which, one of the main feature is to detect any object (using sensors/cameras) in its driving range to take the necessary action.</a:t>
            </a:r>
          </a:p>
        </p:txBody>
      </p:sp>
      <p:sp>
        <p:nvSpPr>
          <p:cNvPr id="18" name="TextBox 17">
            <a:extLst>
              <a:ext uri="{FF2B5EF4-FFF2-40B4-BE49-F238E27FC236}">
                <a16:creationId xmlns:a16="http://schemas.microsoft.com/office/drawing/2014/main" id="{B28F2570-746B-483F-B16E-5E4429F53CB1}"/>
              </a:ext>
            </a:extLst>
          </p:cNvPr>
          <p:cNvSpPr txBox="1"/>
          <p:nvPr/>
        </p:nvSpPr>
        <p:spPr>
          <a:xfrm>
            <a:off x="0" y="3356863"/>
            <a:ext cx="12192000" cy="923330"/>
          </a:xfrm>
          <a:prstGeom prst="rect">
            <a:avLst/>
          </a:prstGeom>
          <a:solidFill>
            <a:schemeClr val="accent3">
              <a:lumMod val="40000"/>
              <a:lumOff val="60000"/>
            </a:schemeClr>
          </a:solidFill>
        </p:spPr>
        <p:style>
          <a:lnRef idx="2">
            <a:schemeClr val="accent5"/>
          </a:lnRef>
          <a:fillRef idx="1">
            <a:schemeClr val="lt1"/>
          </a:fillRef>
          <a:effectRef idx="0">
            <a:schemeClr val="accent5"/>
          </a:effectRef>
          <a:fontRef idx="minor">
            <a:schemeClr val="dk1"/>
          </a:fontRef>
        </p:style>
        <p:txBody>
          <a:bodyPr wrap="square" rtlCol="0">
            <a:spAutoFit/>
          </a:bodyPr>
          <a:lstStyle/>
          <a:p>
            <a:r>
              <a:rPr lang="en-IN" dirty="0"/>
              <a:t>Banking Vault are constantly under surveillance of camera’s, have recently employed deep learning systems too. The main function of these systems is to detect the presence of objects when they pass the certain boundary. Thereby, providing an upper edge to the security systems over human errors.</a:t>
            </a:r>
          </a:p>
        </p:txBody>
      </p:sp>
      <p:sp>
        <p:nvSpPr>
          <p:cNvPr id="19" name="TextBox 18">
            <a:extLst>
              <a:ext uri="{FF2B5EF4-FFF2-40B4-BE49-F238E27FC236}">
                <a16:creationId xmlns:a16="http://schemas.microsoft.com/office/drawing/2014/main" id="{8809DB65-4F94-4E5D-9BCB-260757970292}"/>
              </a:ext>
            </a:extLst>
          </p:cNvPr>
          <p:cNvSpPr txBox="1"/>
          <p:nvPr/>
        </p:nvSpPr>
        <p:spPr>
          <a:xfrm>
            <a:off x="2919369" y="5469257"/>
            <a:ext cx="7665905" cy="646331"/>
          </a:xfrm>
          <a:prstGeom prst="rect">
            <a:avLst/>
          </a:prstGeom>
          <a:solidFill>
            <a:schemeClr val="accent3">
              <a:lumMod val="40000"/>
              <a:lumOff val="60000"/>
            </a:schemeClr>
          </a:solidFill>
        </p:spPr>
        <p:style>
          <a:lnRef idx="2">
            <a:schemeClr val="accent5"/>
          </a:lnRef>
          <a:fillRef idx="1">
            <a:schemeClr val="lt1"/>
          </a:fillRef>
          <a:effectRef idx="0">
            <a:schemeClr val="accent5"/>
          </a:effectRef>
          <a:fontRef idx="minor">
            <a:schemeClr val="dk1"/>
          </a:fontRef>
        </p:style>
        <p:txBody>
          <a:bodyPr wrap="square" rtlCol="0">
            <a:spAutoFit/>
          </a:bodyPr>
          <a:lstStyle/>
          <a:p>
            <a:r>
              <a:rPr lang="en-IN" dirty="0"/>
              <a:t>Almost every organization uses the deep learning systems to differ between staff(wearing same uniform, etc.) and the commoners, using certain features.</a:t>
            </a:r>
          </a:p>
        </p:txBody>
      </p:sp>
    </p:spTree>
    <p:extLst>
      <p:ext uri="{BB962C8B-B14F-4D97-AF65-F5344CB8AC3E}">
        <p14:creationId xmlns:p14="http://schemas.microsoft.com/office/powerpoint/2010/main" val="1820167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US" dirty="0"/>
              <a:t>PrOBLEM Statement</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8</a:t>
            </a:fld>
            <a:endParaRPr lang="en-US" dirty="0"/>
          </a:p>
        </p:txBody>
      </p:sp>
      <p:sp>
        <p:nvSpPr>
          <p:cNvPr id="8" name="TextBox 7">
            <a:extLst>
              <a:ext uri="{FF2B5EF4-FFF2-40B4-BE49-F238E27FC236}">
                <a16:creationId xmlns:a16="http://schemas.microsoft.com/office/drawing/2014/main" id="{5430E2C6-159E-45B3-B62F-00C7221F7FED}"/>
              </a:ext>
            </a:extLst>
          </p:cNvPr>
          <p:cNvSpPr txBox="1"/>
          <p:nvPr/>
        </p:nvSpPr>
        <p:spPr>
          <a:xfrm>
            <a:off x="1074781" y="2297218"/>
            <a:ext cx="10125512" cy="1938992"/>
          </a:xfrm>
          <a:prstGeom prst="rect">
            <a:avLst/>
          </a:prstGeom>
          <a:noFill/>
        </p:spPr>
        <p:txBody>
          <a:bodyPr wrap="square" rtlCol="0">
            <a:spAutoFit/>
          </a:bodyPr>
          <a:lstStyle/>
          <a:p>
            <a:r>
              <a:rPr lang="en-IN" sz="2400" dirty="0"/>
              <a:t>Trying to analyse different motion surveillance videos on railway tracks and identifying intrusion of objects or people in enclosed/restricted area.</a:t>
            </a:r>
          </a:p>
          <a:p>
            <a:endParaRPr lang="en-IN" sz="2400" dirty="0"/>
          </a:p>
          <a:p>
            <a:r>
              <a:rPr lang="en-IN" sz="2400" dirty="0"/>
              <a:t>Sending distress signals to clear out the danger and further to concerned authorities to take necessary actions.</a:t>
            </a:r>
          </a:p>
        </p:txBody>
      </p:sp>
    </p:spTree>
    <p:extLst>
      <p:ext uri="{BB962C8B-B14F-4D97-AF65-F5344CB8AC3E}">
        <p14:creationId xmlns:p14="http://schemas.microsoft.com/office/powerpoint/2010/main" val="2944765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25805" y="0"/>
            <a:ext cx="10823464" cy="619125"/>
          </a:xfrm>
        </p:spPr>
        <p:txBody>
          <a:bodyPr/>
          <a:lstStyle/>
          <a:p>
            <a:r>
              <a:rPr lang="en-US" dirty="0"/>
              <a:t>Objective</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9</a:t>
            </a:fld>
            <a:endParaRPr lang="en-US" dirty="0"/>
          </a:p>
        </p:txBody>
      </p:sp>
      <p:sp>
        <p:nvSpPr>
          <p:cNvPr id="8" name="TextBox 7">
            <a:extLst>
              <a:ext uri="{FF2B5EF4-FFF2-40B4-BE49-F238E27FC236}">
                <a16:creationId xmlns:a16="http://schemas.microsoft.com/office/drawing/2014/main" id="{5430E2C6-159E-45B3-B62F-00C7221F7FED}"/>
              </a:ext>
            </a:extLst>
          </p:cNvPr>
          <p:cNvSpPr txBox="1"/>
          <p:nvPr/>
        </p:nvSpPr>
        <p:spPr>
          <a:xfrm>
            <a:off x="6095999" y="2297218"/>
            <a:ext cx="5104293" cy="3416320"/>
          </a:xfrm>
          <a:prstGeom prst="rect">
            <a:avLst/>
          </a:prstGeom>
          <a:noFill/>
        </p:spPr>
        <p:txBody>
          <a:bodyPr wrap="square" rtlCol="0">
            <a:spAutoFit/>
          </a:bodyPr>
          <a:lstStyle/>
          <a:p>
            <a:r>
              <a:rPr lang="en-IN" sz="2400" dirty="0"/>
              <a:t>The main objective of this project is to employ the AI to human Safety, with the help of Computer Vision and Deep Learning algorithms.</a:t>
            </a:r>
          </a:p>
          <a:p>
            <a:endParaRPr lang="en-IN" sz="2400" dirty="0"/>
          </a:p>
          <a:p>
            <a:r>
              <a:rPr lang="en-IN" sz="2400" dirty="0"/>
              <a:t>Using the Human Detection, Staff Detection, Boundary Detection and combining data to alert the trespassing scenario.</a:t>
            </a:r>
          </a:p>
        </p:txBody>
      </p:sp>
      <p:pic>
        <p:nvPicPr>
          <p:cNvPr id="1028" name="Picture 4" descr="Effective project objectives: how to define (and achieve) success |  monday.com Blog">
            <a:extLst>
              <a:ext uri="{FF2B5EF4-FFF2-40B4-BE49-F238E27FC236}">
                <a16:creationId xmlns:a16="http://schemas.microsoft.com/office/drawing/2014/main" id="{919AFFC8-5A08-41FE-A03B-B81006AEB1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8084" y="2176578"/>
            <a:ext cx="4524462"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9261355"/>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resentation_Win32_LW_v2.potx" id="{3AEEB70B-72AA-432B-B699-7833EBF4B1FE}" vid="{14A49A59-25D4-4203-BE02-DE6939C7C5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B7E2D32-4FDD-4266-880C-17595B801432}">
  <ds:schemaRefs>
    <ds:schemaRef ds:uri="http://schemas.microsoft.com/sharepoint/v3/contenttype/forms"/>
  </ds:schemaRefs>
</ds:datastoreItem>
</file>

<file path=customXml/itemProps2.xml><?xml version="1.0" encoding="utf-8"?>
<ds:datastoreItem xmlns:ds="http://schemas.openxmlformats.org/officeDocument/2006/customXml" ds:itemID="{E3D9F223-918A-45AF-9B53-56AB9E5E218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Tech presentation</Template>
  <TotalTime>3266</TotalTime>
  <Words>5974</Words>
  <Application>Microsoft Office PowerPoint</Application>
  <PresentationFormat>Widescreen</PresentationFormat>
  <Paragraphs>369</Paragraphs>
  <Slides>37</Slides>
  <Notes>1</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37</vt:i4>
      </vt:variant>
    </vt:vector>
  </HeadingPairs>
  <TitlesOfParts>
    <vt:vector size="53" baseType="lpstr">
      <vt:lpstr>arial</vt:lpstr>
      <vt:lpstr>arial</vt:lpstr>
      <vt:lpstr>Arial Nova Light</vt:lpstr>
      <vt:lpstr>Calibri</vt:lpstr>
      <vt:lpstr>Calibri Light</vt:lpstr>
      <vt:lpstr>charter</vt:lpstr>
      <vt:lpstr>Georgia</vt:lpstr>
      <vt:lpstr>gt-medium</vt:lpstr>
      <vt:lpstr>gt-regular</vt:lpstr>
      <vt:lpstr>Helvetica Neue</vt:lpstr>
      <vt:lpstr>Myriad W01 Regular</vt:lpstr>
      <vt:lpstr>Roboto</vt:lpstr>
      <vt:lpstr>rubik</vt:lpstr>
      <vt:lpstr>Times New Roman</vt:lpstr>
      <vt:lpstr>Wingdings</vt:lpstr>
      <vt:lpstr>Office Theme</vt:lpstr>
      <vt:lpstr>trespassing detection on Railway Tracks Through video surveillance</vt:lpstr>
      <vt:lpstr>Agenda</vt:lpstr>
      <vt:lpstr>PowerPoint Presentation</vt:lpstr>
      <vt:lpstr>Literature Review</vt:lpstr>
      <vt:lpstr>PowerPoint Presentation</vt:lpstr>
      <vt:lpstr>PowerPoint Presentation</vt:lpstr>
      <vt:lpstr>Existing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prediction using machine learning algorithms</dc:title>
  <dc:creator>HARSH INGLE</dc:creator>
  <cp:lastModifiedBy>Yogesh</cp:lastModifiedBy>
  <cp:revision>47</cp:revision>
  <dcterms:created xsi:type="dcterms:W3CDTF">2021-06-18T06:37:14Z</dcterms:created>
  <dcterms:modified xsi:type="dcterms:W3CDTF">2021-12-31T04:55:18Z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